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1309350" cx="20104100"/>
  <p:notesSz cx="20104100" cy="11309350"/>
  <p:embeddedFontLst>
    <p:embeddedFont>
      <p:font typeface="Roboto Mon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5" roundtripDataSignature="AMtx7mhKwwZz9YEuZ2L+F6ZeL92N5A7R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Mono-bold.fntdata"/><Relationship Id="rId21" Type="http://schemas.openxmlformats.org/officeDocument/2006/relationships/font" Target="fonts/RobotoMono-regular.fntdata"/><Relationship Id="rId24" Type="http://schemas.openxmlformats.org/officeDocument/2006/relationships/font" Target="fonts/RobotoMono-boldItalic.fntdata"/><Relationship Id="rId23"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7320215e8_1_35: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317320215e8_1_35: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7320215e8_1_11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7320215e8_1_11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317320215e8_1_110: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7320215e8_1_117: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7320215e8_1_117: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17320215e8_1_117: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7320215e8_1_125: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7320215e8_1_125: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317320215e8_1_125: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7320215e8_1_133: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7320215e8_1_133: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317320215e8_1_133: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c22c1e8f4_0_1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c22c1e8f4_0_1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1c22c1e8f4_0_10: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7320215e8_1_141: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7320215e8_1_141: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317320215e8_1_141: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7320215e8_1_6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7320215e8_1_6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317320215e8_1_60: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7320215e8_1_6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7320215e8_1_66: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317320215e8_1_66: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7320215e8_1_76: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7320215e8_1_76: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17320215e8_1_76:notes"/>
          <p:cNvSpPr txBox="1"/>
          <p:nvPr>
            <p:ph idx="12" type="sldNum"/>
          </p:nvPr>
        </p:nvSpPr>
        <p:spPr>
          <a:xfrm>
            <a:off x="11387138" y="10742613"/>
            <a:ext cx="8712300" cy="566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4.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b="0" l="0" r="0" t="0"/>
          <a:stretch/>
        </p:blipFill>
        <p:spPr>
          <a:xfrm>
            <a:off x="-38740" y="-789172"/>
            <a:ext cx="20129562" cy="12098522"/>
          </a:xfrm>
          <a:prstGeom prst="rect">
            <a:avLst/>
          </a:prstGeom>
          <a:noFill/>
          <a:ln>
            <a:noFill/>
          </a:ln>
        </p:spPr>
      </p:pic>
      <p:pic>
        <p:nvPicPr>
          <p:cNvPr id="17" name="Google Shape;17;p13"/>
          <p:cNvPicPr preferRelativeResize="0"/>
          <p:nvPr/>
        </p:nvPicPr>
        <p:blipFill rotWithShape="1">
          <a:blip r:embed="rId3">
            <a:alphaModFix/>
          </a:blip>
          <a:srcRect b="365" l="1960" r="2315" t="38419"/>
          <a:stretch/>
        </p:blipFill>
        <p:spPr>
          <a:xfrm>
            <a:off x="0" y="0"/>
            <a:ext cx="20104099" cy="11309350"/>
          </a:xfrm>
          <a:prstGeom prst="rect">
            <a:avLst/>
          </a:prstGeom>
          <a:noFill/>
          <a:ln>
            <a:noFill/>
          </a:ln>
        </p:spPr>
      </p:pic>
      <p:grpSp>
        <p:nvGrpSpPr>
          <p:cNvPr id="18" name="Google Shape;18;p13"/>
          <p:cNvGrpSpPr/>
          <p:nvPr/>
        </p:nvGrpSpPr>
        <p:grpSpPr>
          <a:xfrm>
            <a:off x="8375650" y="10531475"/>
            <a:ext cx="3894979" cy="335915"/>
            <a:chOff x="8592670" y="10723202"/>
            <a:chExt cx="3894979" cy="335915"/>
          </a:xfrm>
        </p:grpSpPr>
        <p:sp>
          <p:nvSpPr>
            <p:cNvPr id="19" name="Google Shape;19;p13"/>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13"/>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13"/>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13"/>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13"/>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13"/>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13"/>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13"/>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13"/>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 name="Google Shape;28;p13"/>
          <p:cNvSpPr/>
          <p:nvPr/>
        </p:nvSpPr>
        <p:spPr>
          <a:xfrm>
            <a:off x="5092767" y="8274010"/>
            <a:ext cx="10694670" cy="53340"/>
          </a:xfrm>
          <a:custGeom>
            <a:rect b="b" l="l" r="r" t="t"/>
            <a:pathLst>
              <a:path extrusionOk="0" h="53340" w="10694669">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13"/>
          <p:cNvSpPr/>
          <p:nvPr/>
        </p:nvSpPr>
        <p:spPr>
          <a:xfrm>
            <a:off x="5092767" y="7228339"/>
            <a:ext cx="10694670" cy="1045671"/>
          </a:xfrm>
          <a:custGeom>
            <a:rect b="b" l="l" r="r" t="t"/>
            <a:pathLst>
              <a:path extrusionOk="0" h="1025525" w="10694669">
                <a:moveTo>
                  <a:pt x="10694197" y="0"/>
                </a:moveTo>
                <a:lnTo>
                  <a:pt x="0" y="0"/>
                </a:lnTo>
                <a:lnTo>
                  <a:pt x="0" y="1025330"/>
                </a:lnTo>
                <a:lnTo>
                  <a:pt x="10694197" y="1025330"/>
                </a:lnTo>
                <a:lnTo>
                  <a:pt x="10694197"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13"/>
          <p:cNvSpPr txBox="1"/>
          <p:nvPr>
            <p:ph idx="1" type="body"/>
          </p:nvPr>
        </p:nvSpPr>
        <p:spPr>
          <a:xfrm>
            <a:off x="5138402" y="7307097"/>
            <a:ext cx="10649035" cy="830997"/>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5400">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13"/>
          <p:cNvSpPr txBox="1"/>
          <p:nvPr>
            <p:ph idx="2" type="body"/>
          </p:nvPr>
        </p:nvSpPr>
        <p:spPr>
          <a:xfrm>
            <a:off x="4718050" y="6152227"/>
            <a:ext cx="11429999" cy="923330"/>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6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13"/>
          <p:cNvSpPr txBox="1"/>
          <p:nvPr>
            <p:ph idx="3" type="body"/>
          </p:nvPr>
        </p:nvSpPr>
        <p:spPr>
          <a:xfrm>
            <a:off x="5092767" y="8483560"/>
            <a:ext cx="10694988" cy="492443"/>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sz="32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33" name="Google Shape;33;p13"/>
          <p:cNvPicPr preferRelativeResize="0"/>
          <p:nvPr/>
        </p:nvPicPr>
        <p:blipFill rotWithShape="1">
          <a:blip r:embed="rId4">
            <a:alphaModFix/>
          </a:blip>
          <a:srcRect b="0" l="0" r="0" t="0"/>
          <a:stretch/>
        </p:blipFill>
        <p:spPr>
          <a:xfrm>
            <a:off x="7519377" y="8918485"/>
            <a:ext cx="5904958" cy="1460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34" name="Shape 34"/>
        <p:cNvGrpSpPr/>
        <p:nvPr/>
      </p:nvGrpSpPr>
      <p:grpSpPr>
        <a:xfrm>
          <a:off x="0" y="0"/>
          <a:ext cx="0" cy="0"/>
          <a:chOff x="0" y="0"/>
          <a:chExt cx="0" cy="0"/>
        </a:xfrm>
      </p:grpSpPr>
      <p:sp>
        <p:nvSpPr>
          <p:cNvPr id="35" name="Google Shape;35;p14"/>
          <p:cNvSpPr/>
          <p:nvPr/>
        </p:nvSpPr>
        <p:spPr>
          <a:xfrm>
            <a:off x="14603006" y="1768475"/>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 name="Google Shape;36;p14"/>
          <p:cNvSpPr/>
          <p:nvPr/>
        </p:nvSpPr>
        <p:spPr>
          <a:xfrm>
            <a:off x="10415337" y="1768476"/>
            <a:ext cx="3392804" cy="7616568"/>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 name="Google Shape;37;p14"/>
          <p:cNvSpPr/>
          <p:nvPr/>
        </p:nvSpPr>
        <p:spPr>
          <a:xfrm>
            <a:off x="6347214" y="1813303"/>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 name="Google Shape;38;p14"/>
          <p:cNvSpPr/>
          <p:nvPr/>
        </p:nvSpPr>
        <p:spPr>
          <a:xfrm>
            <a:off x="2235659" y="1820288"/>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 name="Google Shape;39;p14"/>
          <p:cNvSpPr txBox="1"/>
          <p:nvPr>
            <p:ph idx="1" type="body"/>
          </p:nvPr>
        </p:nvSpPr>
        <p:spPr>
          <a:xfrm>
            <a:off x="2432050"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4"/>
          <p:cNvSpPr txBox="1"/>
          <p:nvPr>
            <p:ph idx="2" type="body"/>
          </p:nvPr>
        </p:nvSpPr>
        <p:spPr>
          <a:xfrm>
            <a:off x="2432050"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4"/>
          <p:cNvSpPr txBox="1"/>
          <p:nvPr>
            <p:ph idx="3" type="body"/>
          </p:nvPr>
        </p:nvSpPr>
        <p:spPr>
          <a:xfrm>
            <a:off x="2520907"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4"/>
          <p:cNvSpPr txBox="1"/>
          <p:nvPr>
            <p:ph idx="4" type="body"/>
          </p:nvPr>
        </p:nvSpPr>
        <p:spPr>
          <a:xfrm>
            <a:off x="6569873"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4"/>
          <p:cNvSpPr txBox="1"/>
          <p:nvPr>
            <p:ph idx="5" type="body"/>
          </p:nvPr>
        </p:nvSpPr>
        <p:spPr>
          <a:xfrm>
            <a:off x="6569873"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4"/>
          <p:cNvSpPr txBox="1"/>
          <p:nvPr>
            <p:ph idx="6" type="body"/>
          </p:nvPr>
        </p:nvSpPr>
        <p:spPr>
          <a:xfrm>
            <a:off x="6658730"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4"/>
          <p:cNvSpPr txBox="1"/>
          <p:nvPr>
            <p:ph idx="7" type="body"/>
          </p:nvPr>
        </p:nvSpPr>
        <p:spPr>
          <a:xfrm>
            <a:off x="10642730"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4"/>
          <p:cNvSpPr txBox="1"/>
          <p:nvPr>
            <p:ph idx="8" type="body"/>
          </p:nvPr>
        </p:nvSpPr>
        <p:spPr>
          <a:xfrm>
            <a:off x="10642730"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4"/>
          <p:cNvSpPr txBox="1"/>
          <p:nvPr>
            <p:ph idx="9" type="body"/>
          </p:nvPr>
        </p:nvSpPr>
        <p:spPr>
          <a:xfrm>
            <a:off x="10731587"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4"/>
          <p:cNvSpPr txBox="1"/>
          <p:nvPr>
            <p:ph idx="13" type="body"/>
          </p:nvPr>
        </p:nvSpPr>
        <p:spPr>
          <a:xfrm>
            <a:off x="14844104" y="4968875"/>
            <a:ext cx="3005299"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4"/>
          <p:cNvSpPr txBox="1"/>
          <p:nvPr>
            <p:ph idx="14" type="body"/>
          </p:nvPr>
        </p:nvSpPr>
        <p:spPr>
          <a:xfrm>
            <a:off x="14844104" y="2200396"/>
            <a:ext cx="2955170" cy="2308324"/>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4"/>
          <p:cNvSpPr txBox="1"/>
          <p:nvPr>
            <p:ph idx="15" type="body"/>
          </p:nvPr>
        </p:nvSpPr>
        <p:spPr>
          <a:xfrm>
            <a:off x="14932961" y="5908547"/>
            <a:ext cx="2916442" cy="553998"/>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SzPts val="1400"/>
              <a:buNone/>
              <a:defRPr>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4"/>
          <p:cNvSpPr/>
          <p:nvPr/>
        </p:nvSpPr>
        <p:spPr>
          <a:xfrm>
            <a:off x="3579241"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14"/>
          <p:cNvSpPr/>
          <p:nvPr/>
        </p:nvSpPr>
        <p:spPr>
          <a:xfrm>
            <a:off x="7667696"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14"/>
          <p:cNvSpPr/>
          <p:nvPr/>
        </p:nvSpPr>
        <p:spPr>
          <a:xfrm>
            <a:off x="15995650"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14"/>
          <p:cNvSpPr/>
          <p:nvPr/>
        </p:nvSpPr>
        <p:spPr>
          <a:xfrm>
            <a:off x="11728450" y="571988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5" name="Google Shape;55;p14"/>
          <p:cNvGrpSpPr/>
          <p:nvPr/>
        </p:nvGrpSpPr>
        <p:grpSpPr>
          <a:xfrm>
            <a:off x="11728450" y="10226675"/>
            <a:ext cx="7874883" cy="697591"/>
            <a:chOff x="6622225" y="6259219"/>
            <a:chExt cx="5372103" cy="475884"/>
          </a:xfrm>
        </p:grpSpPr>
        <p:grpSp>
          <p:nvGrpSpPr>
            <p:cNvPr id="56" name="Google Shape;56;p14"/>
            <p:cNvGrpSpPr/>
            <p:nvPr/>
          </p:nvGrpSpPr>
          <p:grpSpPr>
            <a:xfrm>
              <a:off x="6622225" y="6411950"/>
              <a:ext cx="2602283" cy="224429"/>
              <a:chOff x="8592670" y="10723202"/>
              <a:chExt cx="3894979" cy="335915"/>
            </a:xfrm>
          </p:grpSpPr>
          <p:sp>
            <p:nvSpPr>
              <p:cNvPr id="57" name="Google Shape;57;p14"/>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 name="Google Shape;58;p14"/>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 name="Google Shape;59;p14"/>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 name="Google Shape;60;p14"/>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 name="Google Shape;61;p14"/>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 name="Google Shape;62;p14"/>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14"/>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 name="Google Shape;64;p14"/>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 name="Google Shape;65;p14"/>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66" name="Google Shape;66;p14"/>
            <p:cNvPicPr preferRelativeResize="0"/>
            <p:nvPr/>
          </p:nvPicPr>
          <p:blipFill rotWithShape="1">
            <a:blip r:embed="rId2">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67" name="Shape 67"/>
        <p:cNvGrpSpPr/>
        <p:nvPr/>
      </p:nvGrpSpPr>
      <p:grpSpPr>
        <a:xfrm>
          <a:off x="0" y="0"/>
          <a:ext cx="0" cy="0"/>
          <a:chOff x="0" y="0"/>
          <a:chExt cx="0" cy="0"/>
        </a:xfrm>
      </p:grpSpPr>
      <p:sp>
        <p:nvSpPr>
          <p:cNvPr id="68" name="Google Shape;68;p15"/>
          <p:cNvSpPr/>
          <p:nvPr/>
        </p:nvSpPr>
        <p:spPr>
          <a:xfrm>
            <a:off x="1" y="828729"/>
            <a:ext cx="4946650" cy="1168346"/>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5"/>
          <p:cNvSpPr/>
          <p:nvPr/>
        </p:nvSpPr>
        <p:spPr>
          <a:xfrm>
            <a:off x="4998572" y="828729"/>
            <a:ext cx="152400" cy="1168346"/>
          </a:xfrm>
          <a:custGeom>
            <a:rect b="b" l="l" r="r" t="t"/>
            <a:pathLst>
              <a:path extrusionOk="0" h="6827520" w="53339">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15"/>
          <p:cNvSpPr txBox="1"/>
          <p:nvPr>
            <p:ph idx="1" type="body"/>
          </p:nvPr>
        </p:nvSpPr>
        <p:spPr>
          <a:xfrm>
            <a:off x="574040" y="1258411"/>
            <a:ext cx="4343400" cy="147732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sz="48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5"/>
          <p:cNvSpPr txBox="1"/>
          <p:nvPr>
            <p:ph idx="2" type="body"/>
          </p:nvPr>
        </p:nvSpPr>
        <p:spPr>
          <a:xfrm>
            <a:off x="574675" y="2911475"/>
            <a:ext cx="4343400" cy="1231106"/>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sz="2000">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72" name="Google Shape;72;p15"/>
          <p:cNvGrpSpPr/>
          <p:nvPr/>
        </p:nvGrpSpPr>
        <p:grpSpPr>
          <a:xfrm>
            <a:off x="11728450" y="10226675"/>
            <a:ext cx="7874883" cy="697591"/>
            <a:chOff x="6622225" y="6259219"/>
            <a:chExt cx="5372103" cy="475884"/>
          </a:xfrm>
        </p:grpSpPr>
        <p:grpSp>
          <p:nvGrpSpPr>
            <p:cNvPr id="73" name="Google Shape;73;p15"/>
            <p:cNvGrpSpPr/>
            <p:nvPr/>
          </p:nvGrpSpPr>
          <p:grpSpPr>
            <a:xfrm>
              <a:off x="6622225" y="6411950"/>
              <a:ext cx="2602283" cy="224429"/>
              <a:chOff x="8592670" y="10723202"/>
              <a:chExt cx="3894979" cy="335915"/>
            </a:xfrm>
          </p:grpSpPr>
          <p:sp>
            <p:nvSpPr>
              <p:cNvPr id="74" name="Google Shape;74;p15"/>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 name="Google Shape;75;p15"/>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15"/>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 name="Google Shape;77;p15"/>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 name="Google Shape;78;p15"/>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 name="Google Shape;79;p15"/>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 name="Google Shape;80;p15"/>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 name="Google Shape;81;p15"/>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p15"/>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83" name="Google Shape;83;p15"/>
            <p:cNvPicPr preferRelativeResize="0"/>
            <p:nvPr/>
          </p:nvPicPr>
          <p:blipFill rotWithShape="1">
            <a:blip r:embed="rId2">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2">
            <a:alphaModFix/>
          </a:blip>
          <a:srcRect b="17231" l="0" r="0" t="23778"/>
          <a:stretch/>
        </p:blipFill>
        <p:spPr>
          <a:xfrm>
            <a:off x="-16927" y="-6290"/>
            <a:ext cx="20104100" cy="7412183"/>
          </a:xfrm>
          <a:prstGeom prst="rect">
            <a:avLst/>
          </a:prstGeom>
          <a:noFill/>
          <a:ln>
            <a:noFill/>
          </a:ln>
        </p:spPr>
      </p:pic>
      <p:grpSp>
        <p:nvGrpSpPr>
          <p:cNvPr id="86" name="Google Shape;86;p16"/>
          <p:cNvGrpSpPr/>
          <p:nvPr/>
        </p:nvGrpSpPr>
        <p:grpSpPr>
          <a:xfrm>
            <a:off x="1278903" y="7528560"/>
            <a:ext cx="3894979" cy="335915"/>
            <a:chOff x="8592670" y="10723202"/>
            <a:chExt cx="3894979" cy="335915"/>
          </a:xfrm>
        </p:grpSpPr>
        <p:sp>
          <p:nvSpPr>
            <p:cNvPr id="87" name="Google Shape;87;p16"/>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6"/>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6"/>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6"/>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6"/>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6"/>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6"/>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6"/>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6"/>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 name="Google Shape;96;p16"/>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7" name="Google Shape;97;p16"/>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98" name="Google Shape;98;p16"/>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99" name="Google Shape;99;p16"/>
          <p:cNvGrpSpPr/>
          <p:nvPr/>
        </p:nvGrpSpPr>
        <p:grpSpPr>
          <a:xfrm>
            <a:off x="11728450" y="10226675"/>
            <a:ext cx="7874883" cy="697591"/>
            <a:chOff x="6622225" y="6259219"/>
            <a:chExt cx="5372103" cy="475884"/>
          </a:xfrm>
        </p:grpSpPr>
        <p:grpSp>
          <p:nvGrpSpPr>
            <p:cNvPr id="100" name="Google Shape;100;p16"/>
            <p:cNvGrpSpPr/>
            <p:nvPr/>
          </p:nvGrpSpPr>
          <p:grpSpPr>
            <a:xfrm>
              <a:off x="6622225" y="6411950"/>
              <a:ext cx="2602283" cy="224429"/>
              <a:chOff x="8592670" y="10723202"/>
              <a:chExt cx="3894979" cy="335915"/>
            </a:xfrm>
          </p:grpSpPr>
          <p:sp>
            <p:nvSpPr>
              <p:cNvPr id="101" name="Google Shape;101;p16"/>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 name="Google Shape;102;p16"/>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 name="Google Shape;103;p16"/>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 name="Google Shape;104;p16"/>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 name="Google Shape;105;p16"/>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 name="Google Shape;106;p16"/>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 name="Google Shape;107;p16"/>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 name="Google Shape;108;p16"/>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p16"/>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10" name="Google Shape;110;p16"/>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1" name="Shape 111"/>
        <p:cNvGrpSpPr/>
        <p:nvPr/>
      </p:nvGrpSpPr>
      <p:grpSpPr>
        <a:xfrm>
          <a:off x="0" y="0"/>
          <a:ext cx="0" cy="0"/>
          <a:chOff x="0" y="0"/>
          <a:chExt cx="0" cy="0"/>
        </a:xfrm>
      </p:grpSpPr>
      <p:pic>
        <p:nvPicPr>
          <p:cNvPr id="112" name="Google Shape;112;p17"/>
          <p:cNvPicPr preferRelativeResize="0"/>
          <p:nvPr/>
        </p:nvPicPr>
        <p:blipFill rotWithShape="1">
          <a:blip r:embed="rId2">
            <a:alphaModFix/>
          </a:blip>
          <a:srcRect b="20538" l="0" r="0" t="24342"/>
          <a:stretch/>
        </p:blipFill>
        <p:spPr>
          <a:xfrm>
            <a:off x="-6351" y="8332"/>
            <a:ext cx="20110451" cy="7391399"/>
          </a:xfrm>
          <a:prstGeom prst="rect">
            <a:avLst/>
          </a:prstGeom>
          <a:noFill/>
          <a:ln>
            <a:noFill/>
          </a:ln>
        </p:spPr>
      </p:pic>
      <p:grpSp>
        <p:nvGrpSpPr>
          <p:cNvPr id="113" name="Google Shape;113;p17"/>
          <p:cNvGrpSpPr/>
          <p:nvPr/>
        </p:nvGrpSpPr>
        <p:grpSpPr>
          <a:xfrm>
            <a:off x="1278903" y="7528560"/>
            <a:ext cx="3894979" cy="335915"/>
            <a:chOff x="8592670" y="10723202"/>
            <a:chExt cx="3894979" cy="335915"/>
          </a:xfrm>
        </p:grpSpPr>
        <p:sp>
          <p:nvSpPr>
            <p:cNvPr id="114" name="Google Shape;114;p17"/>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7"/>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7"/>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7"/>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7"/>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7"/>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7"/>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7"/>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7"/>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 name="Google Shape;123;p17"/>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4" name="Google Shape;124;p17"/>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25" name="Google Shape;125;p17"/>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126" name="Google Shape;126;p17"/>
          <p:cNvGrpSpPr/>
          <p:nvPr/>
        </p:nvGrpSpPr>
        <p:grpSpPr>
          <a:xfrm>
            <a:off x="11728450" y="10226675"/>
            <a:ext cx="7874883" cy="697591"/>
            <a:chOff x="6622225" y="6259219"/>
            <a:chExt cx="5372103" cy="475884"/>
          </a:xfrm>
        </p:grpSpPr>
        <p:grpSp>
          <p:nvGrpSpPr>
            <p:cNvPr id="127" name="Google Shape;127;p17"/>
            <p:cNvGrpSpPr/>
            <p:nvPr/>
          </p:nvGrpSpPr>
          <p:grpSpPr>
            <a:xfrm>
              <a:off x="6622225" y="6411950"/>
              <a:ext cx="2602283" cy="224429"/>
              <a:chOff x="8592670" y="10723202"/>
              <a:chExt cx="3894979" cy="335915"/>
            </a:xfrm>
          </p:grpSpPr>
          <p:sp>
            <p:nvSpPr>
              <p:cNvPr id="128" name="Google Shape;128;p17"/>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Google Shape;129;p17"/>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 name="Google Shape;130;p17"/>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17"/>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17"/>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17"/>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 name="Google Shape;134;p17"/>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17"/>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p17"/>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37" name="Google Shape;137;p17"/>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138"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b="32683" l="32" r="-31" t="8908"/>
          <a:stretch/>
        </p:blipFill>
        <p:spPr>
          <a:xfrm>
            <a:off x="-1" y="-7839"/>
            <a:ext cx="20104100" cy="7338914"/>
          </a:xfrm>
          <a:prstGeom prst="rect">
            <a:avLst/>
          </a:prstGeom>
          <a:noFill/>
          <a:ln>
            <a:noFill/>
          </a:ln>
        </p:spPr>
      </p:pic>
      <p:grpSp>
        <p:nvGrpSpPr>
          <p:cNvPr id="140" name="Google Shape;140;p18"/>
          <p:cNvGrpSpPr/>
          <p:nvPr/>
        </p:nvGrpSpPr>
        <p:grpSpPr>
          <a:xfrm>
            <a:off x="1278903" y="7528560"/>
            <a:ext cx="3894979" cy="335915"/>
            <a:chOff x="8592670" y="10723202"/>
            <a:chExt cx="3894979" cy="335915"/>
          </a:xfrm>
        </p:grpSpPr>
        <p:sp>
          <p:nvSpPr>
            <p:cNvPr id="141" name="Google Shape;141;p18"/>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8"/>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8"/>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8"/>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8"/>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8"/>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18"/>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8"/>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8"/>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 name="Google Shape;150;p18"/>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1" name="Google Shape;151;p18"/>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52" name="Google Shape;152;p18"/>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grpSp>
        <p:nvGrpSpPr>
          <p:cNvPr id="153" name="Google Shape;153;p18"/>
          <p:cNvGrpSpPr/>
          <p:nvPr/>
        </p:nvGrpSpPr>
        <p:grpSpPr>
          <a:xfrm>
            <a:off x="11728450" y="10226675"/>
            <a:ext cx="7874883" cy="697591"/>
            <a:chOff x="6622225" y="6259219"/>
            <a:chExt cx="5372103" cy="475884"/>
          </a:xfrm>
        </p:grpSpPr>
        <p:grpSp>
          <p:nvGrpSpPr>
            <p:cNvPr id="154" name="Google Shape;154;p18"/>
            <p:cNvGrpSpPr/>
            <p:nvPr/>
          </p:nvGrpSpPr>
          <p:grpSpPr>
            <a:xfrm>
              <a:off x="6622225" y="6411950"/>
              <a:ext cx="2602283" cy="224429"/>
              <a:chOff x="8592670" y="10723202"/>
              <a:chExt cx="3894979" cy="335915"/>
            </a:xfrm>
          </p:grpSpPr>
          <p:sp>
            <p:nvSpPr>
              <p:cNvPr id="155" name="Google Shape;155;p18"/>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 name="Google Shape;156;p18"/>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 name="Google Shape;157;p18"/>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 name="Google Shape;158;p18"/>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 name="Google Shape;159;p18"/>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 name="Google Shape;160;p18"/>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18"/>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18"/>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p18"/>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64" name="Google Shape;164;p18"/>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5" name="Shape 165"/>
        <p:cNvGrpSpPr/>
        <p:nvPr/>
      </p:nvGrpSpPr>
      <p:grpSpPr>
        <a:xfrm>
          <a:off x="0" y="0"/>
          <a:ext cx="0" cy="0"/>
          <a:chOff x="0" y="0"/>
          <a:chExt cx="0" cy="0"/>
        </a:xfrm>
      </p:grpSpPr>
      <p:grpSp>
        <p:nvGrpSpPr>
          <p:cNvPr id="166" name="Google Shape;166;p19"/>
          <p:cNvGrpSpPr/>
          <p:nvPr/>
        </p:nvGrpSpPr>
        <p:grpSpPr>
          <a:xfrm>
            <a:off x="1278903" y="7528560"/>
            <a:ext cx="3894979" cy="335915"/>
            <a:chOff x="8592670" y="10723202"/>
            <a:chExt cx="3894979" cy="335915"/>
          </a:xfrm>
        </p:grpSpPr>
        <p:sp>
          <p:nvSpPr>
            <p:cNvPr id="167" name="Google Shape;167;p19"/>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9"/>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9"/>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9"/>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9"/>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9"/>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9"/>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9"/>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9"/>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 name="Google Shape;176;p19"/>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7" name="Google Shape;177;p19"/>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78" name="Google Shape;178;p19"/>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179" name="Google Shape;179;p19"/>
          <p:cNvPicPr preferRelativeResize="0"/>
          <p:nvPr/>
        </p:nvPicPr>
        <p:blipFill rotWithShape="1">
          <a:blip r:embed="rId2">
            <a:alphaModFix/>
          </a:blip>
          <a:srcRect b="0" l="0" r="0" t="0"/>
          <a:stretch/>
        </p:blipFill>
        <p:spPr>
          <a:xfrm>
            <a:off x="-1" y="0"/>
            <a:ext cx="20104101" cy="7339012"/>
          </a:xfrm>
          <a:prstGeom prst="rect">
            <a:avLst/>
          </a:prstGeom>
          <a:noFill/>
          <a:ln>
            <a:noFill/>
          </a:ln>
        </p:spPr>
      </p:pic>
      <p:grpSp>
        <p:nvGrpSpPr>
          <p:cNvPr id="180" name="Google Shape;180;p19"/>
          <p:cNvGrpSpPr/>
          <p:nvPr/>
        </p:nvGrpSpPr>
        <p:grpSpPr>
          <a:xfrm>
            <a:off x="11728450" y="10226675"/>
            <a:ext cx="7874883" cy="697591"/>
            <a:chOff x="6622225" y="6259219"/>
            <a:chExt cx="5372103" cy="475884"/>
          </a:xfrm>
        </p:grpSpPr>
        <p:grpSp>
          <p:nvGrpSpPr>
            <p:cNvPr id="181" name="Google Shape;181;p19"/>
            <p:cNvGrpSpPr/>
            <p:nvPr/>
          </p:nvGrpSpPr>
          <p:grpSpPr>
            <a:xfrm>
              <a:off x="6622225" y="6411950"/>
              <a:ext cx="2602283" cy="224429"/>
              <a:chOff x="8592670" y="10723202"/>
              <a:chExt cx="3894979" cy="335915"/>
            </a:xfrm>
          </p:grpSpPr>
          <p:sp>
            <p:nvSpPr>
              <p:cNvPr id="182" name="Google Shape;182;p19"/>
              <p:cNvSpPr/>
              <p:nvPr/>
            </p:nvSpPr>
            <p:spPr>
              <a:xfrm>
                <a:off x="8592670"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7B408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3" name="Google Shape;183;p19"/>
              <p:cNvSpPr/>
              <p:nvPr/>
            </p:nvSpPr>
            <p:spPr>
              <a:xfrm>
                <a:off x="9037546"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D6843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4" name="Google Shape;184;p19"/>
              <p:cNvSpPr/>
              <p:nvPr/>
            </p:nvSpPr>
            <p:spPr>
              <a:xfrm>
                <a:off x="9482433"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D09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19"/>
              <p:cNvSpPr/>
              <p:nvPr/>
            </p:nvSpPr>
            <p:spPr>
              <a:xfrm>
                <a:off x="9927320"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BAC5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Google Shape;186;p19"/>
              <p:cNvSpPr/>
              <p:nvPr/>
            </p:nvSpPr>
            <p:spPr>
              <a:xfrm>
                <a:off x="10372207"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7" name="Google Shape;187;p19"/>
              <p:cNvSpPr/>
              <p:nvPr/>
            </p:nvSpPr>
            <p:spPr>
              <a:xfrm>
                <a:off x="1081708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2C3E8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8" name="Google Shape;188;p19"/>
              <p:cNvSpPr/>
              <p:nvPr/>
            </p:nvSpPr>
            <p:spPr>
              <a:xfrm>
                <a:off x="11261981" y="10723202"/>
                <a:ext cx="335915" cy="335915"/>
              </a:xfrm>
              <a:custGeom>
                <a:rect b="b" l="l" r="r" t="t"/>
                <a:pathLst>
                  <a:path extrusionOk="0" h="335915" w="335915">
                    <a:moveTo>
                      <a:pt x="335591" y="0"/>
                    </a:moveTo>
                    <a:lnTo>
                      <a:pt x="0" y="0"/>
                    </a:lnTo>
                    <a:lnTo>
                      <a:pt x="0" y="335602"/>
                    </a:lnTo>
                    <a:lnTo>
                      <a:pt x="335591" y="335602"/>
                    </a:lnTo>
                    <a:lnTo>
                      <a:pt x="335591" y="0"/>
                    </a:lnTo>
                    <a:close/>
                  </a:path>
                </a:pathLst>
              </a:custGeom>
              <a:solidFill>
                <a:srgbClr val="2C91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9" name="Google Shape;189;p19"/>
              <p:cNvSpPr/>
              <p:nvPr/>
            </p:nvSpPr>
            <p:spPr>
              <a:xfrm>
                <a:off x="11706858"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44A6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19"/>
              <p:cNvSpPr/>
              <p:nvPr/>
            </p:nvSpPr>
            <p:spPr>
              <a:xfrm>
                <a:off x="12151734" y="10723202"/>
                <a:ext cx="335915" cy="335915"/>
              </a:xfrm>
              <a:custGeom>
                <a:rect b="b" l="l" r="r" t="t"/>
                <a:pathLst>
                  <a:path extrusionOk="0" h="335915" w="335915">
                    <a:moveTo>
                      <a:pt x="335602" y="0"/>
                    </a:moveTo>
                    <a:lnTo>
                      <a:pt x="0" y="0"/>
                    </a:lnTo>
                    <a:lnTo>
                      <a:pt x="0" y="335602"/>
                    </a:lnTo>
                    <a:lnTo>
                      <a:pt x="335602" y="335602"/>
                    </a:lnTo>
                    <a:lnTo>
                      <a:pt x="335602" y="0"/>
                    </a:lnTo>
                    <a:close/>
                  </a:path>
                </a:pathLst>
              </a:custGeom>
              <a:solidFill>
                <a:srgbClr val="35A4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91" name="Google Shape;191;p19"/>
            <p:cNvPicPr preferRelativeResize="0"/>
            <p:nvPr/>
          </p:nvPicPr>
          <p:blipFill rotWithShape="1">
            <a:blip r:embed="rId3">
              <a:alphaModFix/>
            </a:blip>
            <a:srcRect b="0" l="0" r="0" t="0"/>
            <a:stretch/>
          </p:blipFill>
          <p:spPr>
            <a:xfrm>
              <a:off x="9435812" y="6259219"/>
              <a:ext cx="2558516" cy="47588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80393" y="2411901"/>
            <a:ext cx="3956050" cy="133159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855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12"/>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7.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H1mU1ruSgpiell1oX_eKxQu_InKy0zhM/view"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5.jpg"/><Relationship Id="rId5"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17320215e8_1_35"/>
          <p:cNvSpPr txBox="1"/>
          <p:nvPr/>
        </p:nvSpPr>
        <p:spPr>
          <a:xfrm>
            <a:off x="1510600" y="8407000"/>
            <a:ext cx="17082900" cy="6723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CL" sz="3000">
                <a:solidFill>
                  <a:schemeClr val="lt1"/>
                </a:solidFill>
                <a:latin typeface="Comic Sans MS"/>
                <a:ea typeface="Comic Sans MS"/>
                <a:cs typeface="Comic Sans MS"/>
                <a:sym typeface="Comic Sans MS"/>
              </a:rPr>
              <a:t>José Ignacio Acevedo Caro - </a:t>
            </a:r>
            <a:r>
              <a:rPr lang="es-CL" sz="3000">
                <a:solidFill>
                  <a:schemeClr val="lt1"/>
                </a:solidFill>
                <a:latin typeface="Comic Sans MS"/>
                <a:ea typeface="Comic Sans MS"/>
                <a:cs typeface="Comic Sans MS"/>
                <a:sym typeface="Comic Sans MS"/>
              </a:rPr>
              <a:t>Michael Jordan</a:t>
            </a:r>
            <a:r>
              <a:rPr lang="es-CL" sz="3000">
                <a:solidFill>
                  <a:schemeClr val="lt1"/>
                </a:solidFill>
                <a:latin typeface="Comic Sans MS"/>
                <a:ea typeface="Comic Sans MS"/>
                <a:cs typeface="Comic Sans MS"/>
                <a:sym typeface="Comic Sans MS"/>
              </a:rPr>
              <a:t> Bustos Figueroa -  Benjamín Alonso Filipini Parra</a:t>
            </a:r>
            <a:endParaRPr sz="1800">
              <a:solidFill>
                <a:schemeClr val="lt1"/>
              </a:solidFill>
              <a:latin typeface="Calibri"/>
              <a:ea typeface="Calibri"/>
              <a:cs typeface="Calibri"/>
              <a:sym typeface="Calibri"/>
            </a:endParaRPr>
          </a:p>
        </p:txBody>
      </p:sp>
      <p:sp>
        <p:nvSpPr>
          <p:cNvPr id="197" name="Google Shape;197;g317320215e8_1_35"/>
          <p:cNvSpPr txBox="1"/>
          <p:nvPr/>
        </p:nvSpPr>
        <p:spPr>
          <a:xfrm>
            <a:off x="7652200" y="7262063"/>
            <a:ext cx="57615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es-CL" sz="5300">
                <a:solidFill>
                  <a:schemeClr val="dk1"/>
                </a:solidFill>
                <a:latin typeface="Calibri"/>
                <a:ea typeface="Calibri"/>
                <a:cs typeface="Calibri"/>
                <a:sym typeface="Calibri"/>
              </a:rPr>
              <a:t>MENU TOUCH</a:t>
            </a:r>
            <a:endParaRPr/>
          </a:p>
        </p:txBody>
      </p:sp>
      <p:sp>
        <p:nvSpPr>
          <p:cNvPr id="198" name="Google Shape;198;g317320215e8_1_35"/>
          <p:cNvSpPr txBox="1"/>
          <p:nvPr/>
        </p:nvSpPr>
        <p:spPr>
          <a:xfrm>
            <a:off x="0" y="10385950"/>
            <a:ext cx="7243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L" sz="2200">
                <a:solidFill>
                  <a:schemeClr val="lt1"/>
                </a:solidFill>
                <a:latin typeface="Comic Sans MS"/>
                <a:ea typeface="Comic Sans MS"/>
                <a:cs typeface="Comic Sans MS"/>
                <a:sym typeface="Comic Sans MS"/>
              </a:rPr>
              <a:t>Docente</a:t>
            </a:r>
            <a:endParaRPr sz="2200">
              <a:solidFill>
                <a:schemeClr val="lt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s-CL" sz="2200">
                <a:solidFill>
                  <a:schemeClr val="lt1"/>
                </a:solidFill>
                <a:latin typeface="Comic Sans MS"/>
                <a:ea typeface="Comic Sans MS"/>
                <a:cs typeface="Comic Sans MS"/>
                <a:sym typeface="Comic Sans MS"/>
              </a:rPr>
              <a:t>FABIAN ALEJANDRO ALVAREZ MONTENEGRO</a:t>
            </a:r>
            <a:endParaRPr sz="2200"/>
          </a:p>
        </p:txBody>
      </p:sp>
      <p:sp>
        <p:nvSpPr>
          <p:cNvPr id="199" name="Google Shape;199;g317320215e8_1_35"/>
          <p:cNvSpPr txBox="1"/>
          <p:nvPr/>
        </p:nvSpPr>
        <p:spPr>
          <a:xfrm>
            <a:off x="13525675" y="9600850"/>
            <a:ext cx="64566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solidFill>
                <a:schemeClr val="lt1"/>
              </a:solidFill>
              <a:latin typeface="Comic Sans MS"/>
              <a:ea typeface="Comic Sans MS"/>
              <a:cs typeface="Comic Sans MS"/>
              <a:sym typeface="Comic Sans MS"/>
            </a:endParaRPr>
          </a:p>
          <a:p>
            <a:pPr indent="0" lvl="0" marL="0" rtl="0" algn="r">
              <a:spcBef>
                <a:spcPts val="0"/>
              </a:spcBef>
              <a:spcAft>
                <a:spcPts val="0"/>
              </a:spcAft>
              <a:buNone/>
            </a:pPr>
            <a:r>
              <a:rPr lang="es-CL" sz="2400">
                <a:solidFill>
                  <a:schemeClr val="lt1"/>
                </a:solidFill>
                <a:latin typeface="Comic Sans MS"/>
                <a:ea typeface="Comic Sans MS"/>
                <a:cs typeface="Comic Sans MS"/>
                <a:sym typeface="Comic Sans MS"/>
              </a:rPr>
              <a:t>Viernes </a:t>
            </a:r>
            <a:r>
              <a:rPr lang="es-CL" sz="2400">
                <a:solidFill>
                  <a:schemeClr val="lt1"/>
                </a:solidFill>
                <a:latin typeface="Comic Sans MS"/>
                <a:ea typeface="Comic Sans MS"/>
                <a:cs typeface="Comic Sans MS"/>
                <a:sym typeface="Comic Sans MS"/>
              </a:rPr>
              <a:t>06/12/2024</a:t>
            </a:r>
            <a:endParaRPr sz="2400">
              <a:solidFill>
                <a:schemeClr val="lt1"/>
              </a:solidFill>
              <a:latin typeface="Comic Sans MS"/>
              <a:ea typeface="Comic Sans MS"/>
              <a:cs typeface="Comic Sans MS"/>
              <a:sym typeface="Comic Sans MS"/>
            </a:endParaRPr>
          </a:p>
          <a:p>
            <a:pPr indent="0" lvl="0" marL="0" rtl="0" algn="r">
              <a:spcBef>
                <a:spcPts val="0"/>
              </a:spcBef>
              <a:spcAft>
                <a:spcPts val="0"/>
              </a:spcAft>
              <a:buNone/>
            </a:pPr>
            <a:r>
              <a:rPr lang="es-CL" sz="2400">
                <a:solidFill>
                  <a:schemeClr val="lt1"/>
                </a:solidFill>
                <a:latin typeface="Comic Sans MS"/>
                <a:ea typeface="Comic Sans MS"/>
                <a:cs typeface="Comic Sans MS"/>
                <a:sym typeface="Comic Sans MS"/>
              </a:rPr>
              <a:t> Escuela de </a:t>
            </a:r>
            <a:r>
              <a:rPr lang="es-CL" sz="2400">
                <a:solidFill>
                  <a:schemeClr val="lt1"/>
                </a:solidFill>
                <a:latin typeface="Comic Sans MS"/>
                <a:ea typeface="Comic Sans MS"/>
                <a:cs typeface="Comic Sans MS"/>
                <a:sym typeface="Comic Sans MS"/>
              </a:rPr>
              <a:t>Informática</a:t>
            </a:r>
            <a:r>
              <a:rPr lang="es-CL" sz="2400">
                <a:solidFill>
                  <a:schemeClr val="lt1"/>
                </a:solidFill>
                <a:latin typeface="Comic Sans MS"/>
                <a:ea typeface="Comic Sans MS"/>
                <a:cs typeface="Comic Sans MS"/>
                <a:sym typeface="Comic Sans MS"/>
              </a:rPr>
              <a:t> y Telecomunicaciones</a:t>
            </a:r>
            <a:endParaRPr sz="800"/>
          </a:p>
        </p:txBody>
      </p:sp>
      <p:pic>
        <p:nvPicPr>
          <p:cNvPr id="200" name="Google Shape;200;g317320215e8_1_35"/>
          <p:cNvPicPr preferRelativeResize="0"/>
          <p:nvPr/>
        </p:nvPicPr>
        <p:blipFill rotWithShape="1">
          <a:blip r:embed="rId3">
            <a:alphaModFix/>
          </a:blip>
          <a:srcRect b="-3970" l="0" r="0" t="3970"/>
          <a:stretch/>
        </p:blipFill>
        <p:spPr>
          <a:xfrm>
            <a:off x="174800" y="-1538675"/>
            <a:ext cx="4824150" cy="4824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8"/>
          <p:cNvSpPr txBox="1"/>
          <p:nvPr>
            <p:ph idx="1" type="body"/>
          </p:nvPr>
        </p:nvSpPr>
        <p:spPr>
          <a:xfrm>
            <a:off x="1" y="831974"/>
            <a:ext cx="4882800" cy="1108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L" sz="3600"/>
              <a:t>Topología del proyecto</a:t>
            </a:r>
            <a:endParaRPr sz="3600"/>
          </a:p>
        </p:txBody>
      </p:sp>
      <p:sp>
        <p:nvSpPr>
          <p:cNvPr id="282" name="Google Shape;282;p8"/>
          <p:cNvSpPr/>
          <p:nvPr/>
        </p:nvSpPr>
        <p:spPr>
          <a:xfrm>
            <a:off x="6286362" y="6783998"/>
            <a:ext cx="887095" cy="1059053"/>
          </a:xfrm>
          <a:custGeom>
            <a:rect b="b" l="l" r="r" t="t"/>
            <a:pathLst>
              <a:path extrusionOk="0" h="787400" w="80645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extrusionOk="0" h="787400" w="806450">
                <a:moveTo>
                  <a:pt x="415882" y="566420"/>
                </a:moveTo>
                <a:lnTo>
                  <a:pt x="390710" y="566420"/>
                </a:lnTo>
                <a:lnTo>
                  <a:pt x="390867" y="762000"/>
                </a:lnTo>
                <a:lnTo>
                  <a:pt x="416039" y="762000"/>
                </a:lnTo>
                <a:lnTo>
                  <a:pt x="415882" y="566420"/>
                </a:lnTo>
                <a:close/>
              </a:path>
              <a:path extrusionOk="0" h="787400" w="80645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extrusionOk="0" h="787400" w="80645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extrusionOk="0" h="787400" w="80645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extrusionOk="0" h="787400" w="80645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extrusionOk="0" h="787400" w="80645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extrusionOk="0" h="787400" w="80645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extrusionOk="0" h="787400" w="80645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extrusionOk="0" h="787400" w="80645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extrusionOk="0" h="787400" w="80645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extrusionOk="0" h="787400" w="80645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extrusionOk="0" h="787400" w="80645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extrusionOk="0" h="787400" w="806450">
                <a:moveTo>
                  <a:pt x="415453" y="25400"/>
                </a:moveTo>
                <a:lnTo>
                  <a:pt x="390260" y="25400"/>
                </a:lnTo>
                <a:lnTo>
                  <a:pt x="390438" y="222250"/>
                </a:lnTo>
                <a:lnTo>
                  <a:pt x="415610" y="222250"/>
                </a:lnTo>
                <a:lnTo>
                  <a:pt x="415453" y="25400"/>
                </a:lnTo>
                <a:close/>
              </a:path>
              <a:path extrusionOk="0" h="787400" w="80645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extrusionOk="0" h="787400" w="80645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extrusionOk="0" h="787400" w="80645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3" name="Google Shape;283;p8"/>
          <p:cNvPicPr preferRelativeResize="0"/>
          <p:nvPr/>
        </p:nvPicPr>
        <p:blipFill rotWithShape="1">
          <a:blip r:embed="rId3">
            <a:alphaModFix/>
          </a:blip>
          <a:srcRect b="0" l="0" r="0" t="0"/>
          <a:stretch/>
        </p:blipFill>
        <p:spPr>
          <a:xfrm>
            <a:off x="6162700" y="1120040"/>
            <a:ext cx="1132556" cy="757367"/>
          </a:xfrm>
          <a:prstGeom prst="rect">
            <a:avLst/>
          </a:prstGeom>
          <a:noFill/>
          <a:ln>
            <a:noFill/>
          </a:ln>
        </p:spPr>
      </p:pic>
      <p:sp>
        <p:nvSpPr>
          <p:cNvPr id="284" name="Google Shape;284;p8"/>
          <p:cNvSpPr/>
          <p:nvPr/>
        </p:nvSpPr>
        <p:spPr>
          <a:xfrm>
            <a:off x="6210949" y="4299023"/>
            <a:ext cx="932498" cy="760981"/>
          </a:xfrm>
          <a:custGeom>
            <a:rect b="b" l="l" r="r" t="t"/>
            <a:pathLst>
              <a:path extrusionOk="0" h="565785" w="84772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extrusionOk="0" h="565785" w="84772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8"/>
          <p:cNvSpPr txBox="1"/>
          <p:nvPr/>
        </p:nvSpPr>
        <p:spPr>
          <a:xfrm>
            <a:off x="7744488" y="955000"/>
            <a:ext cx="10127700" cy="1782300"/>
          </a:xfrm>
          <a:prstGeom prst="rect">
            <a:avLst/>
          </a:prstGeom>
          <a:noFill/>
          <a:ln>
            <a:noFill/>
          </a:ln>
        </p:spPr>
        <p:txBody>
          <a:bodyPr anchorCtr="0" anchor="t" bIns="0" lIns="0" spcFirstLastPara="1" rIns="0" wrap="square" tIns="91425">
            <a:spAutoFit/>
          </a:bodyPr>
          <a:lstStyle/>
          <a:p>
            <a:pPr indent="0" lvl="0" marL="12700" marR="0" rtl="0" algn="just">
              <a:spcBef>
                <a:spcPts val="0"/>
              </a:spcBef>
              <a:spcAft>
                <a:spcPts val="0"/>
              </a:spcAft>
              <a:buNone/>
            </a:pPr>
            <a:r>
              <a:rPr b="1" lang="es-CL" sz="3500">
                <a:solidFill>
                  <a:schemeClr val="dk1"/>
                </a:solidFill>
              </a:rPr>
              <a:t>Arquitectura General:</a:t>
            </a:r>
            <a:endParaRPr b="1" i="0" sz="35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0" lvl="0" marL="46355" marR="5080" rtl="0" algn="just">
              <a:lnSpc>
                <a:spcPct val="101499"/>
              </a:lnSpc>
              <a:spcBef>
                <a:spcPts val="1200"/>
              </a:spcBef>
              <a:spcAft>
                <a:spcPts val="0"/>
              </a:spcAft>
              <a:buNone/>
            </a:pPr>
            <a:r>
              <a:t/>
            </a:r>
            <a:endParaRPr b="1" sz="1950">
              <a:solidFill>
                <a:schemeClr val="dk1"/>
              </a:solidFill>
              <a:highlight>
                <a:srgbClr val="FFFF00"/>
              </a:highlight>
            </a:endParaRPr>
          </a:p>
        </p:txBody>
      </p:sp>
      <p:sp>
        <p:nvSpPr>
          <p:cNvPr id="286" name="Google Shape;286;p8"/>
          <p:cNvSpPr txBox="1"/>
          <p:nvPr/>
        </p:nvSpPr>
        <p:spPr>
          <a:xfrm>
            <a:off x="7744488" y="4168272"/>
            <a:ext cx="10127700" cy="32505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None/>
            </a:pPr>
            <a:r>
              <a:rPr b="1" lang="es-CL" sz="3500">
                <a:solidFill>
                  <a:schemeClr val="dk1"/>
                </a:solidFill>
              </a:rPr>
              <a:t>Infraestructura: </a:t>
            </a:r>
            <a:endParaRPr b="1" sz="3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1800">
                <a:solidFill>
                  <a:schemeClr val="dk1"/>
                </a:solidFill>
              </a:rPr>
              <a:t>Infraestructura basada en un servidor local: </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lang="es-CL" sz="1800">
                <a:solidFill>
                  <a:schemeClr val="dk1"/>
                </a:solidFill>
              </a:rPr>
              <a:t>El proyecto está diseñado para ejecutarse en un servidor Django alojado:</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s-CL" sz="1800">
                <a:solidFill>
                  <a:schemeClr val="dk1"/>
                </a:solidFill>
              </a:rPr>
              <a:t>Base de datos:</a:t>
            </a:r>
            <a:r>
              <a:rPr lang="es-CL" sz="1800">
                <a:solidFill>
                  <a:schemeClr val="dk1"/>
                </a:solidFill>
              </a:rPr>
              <a:t> MySQL configurado localmente con capacidad para migrar a la nube.</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b="1" lang="es-CL" sz="1800">
                <a:solidFill>
                  <a:schemeClr val="dk1"/>
                </a:solidFill>
              </a:rPr>
              <a:t>Red:</a:t>
            </a:r>
            <a:r>
              <a:rPr lang="es-CL" sz="1800">
                <a:solidFill>
                  <a:schemeClr val="dk1"/>
                </a:solidFill>
              </a:rPr>
              <a:t> Una red WiFi conecta las tabletas de los clientes al servidor.</a:t>
            </a:r>
            <a:endParaRPr sz="1800">
              <a:solidFill>
                <a:schemeClr val="dk1"/>
              </a:solidFill>
            </a:endParaRPr>
          </a:p>
          <a:p>
            <a:pPr indent="0" lvl="0" marL="12700" marR="0" rtl="0" algn="just">
              <a:lnSpc>
                <a:spcPct val="100000"/>
              </a:lnSpc>
              <a:spcBef>
                <a:spcPts val="1200"/>
              </a:spcBef>
              <a:spcAft>
                <a:spcPts val="0"/>
              </a:spcAft>
              <a:buNone/>
            </a:pPr>
            <a:r>
              <a:t/>
            </a:r>
            <a:endParaRPr b="1" sz="3500">
              <a:solidFill>
                <a:schemeClr val="dk1"/>
              </a:solidFill>
            </a:endParaRPr>
          </a:p>
          <a:p>
            <a:pPr indent="0" lvl="0" marL="46355" marR="5080" rtl="0" algn="just">
              <a:lnSpc>
                <a:spcPct val="101499"/>
              </a:lnSpc>
              <a:spcBef>
                <a:spcPts val="345"/>
              </a:spcBef>
              <a:spcAft>
                <a:spcPts val="0"/>
              </a:spcAft>
              <a:buNone/>
            </a:pPr>
            <a:r>
              <a:t/>
            </a:r>
            <a:endParaRPr sz="1950">
              <a:solidFill>
                <a:schemeClr val="dk1"/>
              </a:solidFill>
              <a:highlight>
                <a:srgbClr val="FFFF00"/>
              </a:highlight>
              <a:latin typeface="Arial"/>
              <a:ea typeface="Arial"/>
              <a:cs typeface="Arial"/>
              <a:sym typeface="Arial"/>
            </a:endParaRPr>
          </a:p>
        </p:txBody>
      </p:sp>
      <p:sp>
        <p:nvSpPr>
          <p:cNvPr id="287" name="Google Shape;287;p8"/>
          <p:cNvSpPr txBox="1"/>
          <p:nvPr/>
        </p:nvSpPr>
        <p:spPr>
          <a:xfrm>
            <a:off x="7744500" y="6957602"/>
            <a:ext cx="9447900" cy="2490600"/>
          </a:xfrm>
          <a:prstGeom prst="rect">
            <a:avLst/>
          </a:prstGeom>
          <a:noFill/>
          <a:ln>
            <a:noFill/>
          </a:ln>
        </p:spPr>
        <p:txBody>
          <a:bodyPr anchorCtr="0" anchor="t" bIns="0" lIns="0" spcFirstLastPara="1" rIns="0" wrap="square" tIns="91425">
            <a:spAutoFit/>
          </a:bodyPr>
          <a:lstStyle/>
          <a:p>
            <a:pPr indent="0" lvl="0" marL="12700" marR="0" rtl="0" algn="just">
              <a:lnSpc>
                <a:spcPct val="100000"/>
              </a:lnSpc>
              <a:spcBef>
                <a:spcPts val="0"/>
              </a:spcBef>
              <a:spcAft>
                <a:spcPts val="0"/>
              </a:spcAft>
              <a:buNone/>
            </a:pPr>
            <a:r>
              <a:rPr b="1" lang="es-CL" sz="3500">
                <a:solidFill>
                  <a:schemeClr val="dk1"/>
                </a:solidFill>
              </a:rPr>
              <a:t>Componentes del Sistema:</a:t>
            </a:r>
            <a:endParaRPr sz="1950">
              <a:solidFill>
                <a:schemeClr val="dk1"/>
              </a:solidFill>
              <a:highlight>
                <a:srgbClr val="FFFF00"/>
              </a:highlight>
            </a:endParaRPr>
          </a:p>
          <a:p>
            <a:pPr indent="0" lvl="0" marL="0" rtl="0" algn="l">
              <a:lnSpc>
                <a:spcPct val="115000"/>
              </a:lnSpc>
              <a:spcBef>
                <a:spcPts val="1200"/>
              </a:spcBef>
              <a:spcAft>
                <a:spcPts val="0"/>
              </a:spcAft>
              <a:buClr>
                <a:schemeClr val="dk1"/>
              </a:buClr>
              <a:buSzPts val="1100"/>
              <a:buFont typeface="Arial"/>
              <a:buNone/>
            </a:pPr>
            <a:r>
              <a:rPr b="1" lang="es-CL" sz="1800">
                <a:solidFill>
                  <a:schemeClr val="dk1"/>
                </a:solidFill>
              </a:rPr>
              <a:t>Módulos principales:</a:t>
            </a:r>
            <a:endParaRPr b="1" sz="1800">
              <a:solidFill>
                <a:schemeClr val="dk1"/>
              </a:solidFill>
            </a:endParaRPr>
          </a:p>
          <a:p>
            <a:pPr indent="-342900" lvl="0" marL="457200" rtl="0" algn="l">
              <a:lnSpc>
                <a:spcPct val="115000"/>
              </a:lnSpc>
              <a:spcBef>
                <a:spcPts val="1200"/>
              </a:spcBef>
              <a:spcAft>
                <a:spcPts val="0"/>
              </a:spcAft>
              <a:buClr>
                <a:schemeClr val="dk1"/>
              </a:buClr>
              <a:buSzPts val="1800"/>
              <a:buAutoNum type="arabicPeriod"/>
            </a:pPr>
            <a:r>
              <a:rPr b="1" lang="es-CL" sz="1800">
                <a:solidFill>
                  <a:schemeClr val="dk1"/>
                </a:solidFill>
              </a:rPr>
              <a:t>Pedidos:</a:t>
            </a:r>
            <a:r>
              <a:rPr lang="es-CL" sz="1800">
                <a:solidFill>
                  <a:schemeClr val="dk1"/>
                </a:solidFill>
              </a:rPr>
              <a:t> Administra los pedidos realizados por los clientes.</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b="1" lang="es-CL" sz="1800">
                <a:solidFill>
                  <a:schemeClr val="dk1"/>
                </a:solidFill>
              </a:rPr>
              <a:t>Cocina:</a:t>
            </a:r>
            <a:r>
              <a:rPr lang="es-CL" sz="1800">
                <a:solidFill>
                  <a:schemeClr val="dk1"/>
                </a:solidFill>
              </a:rPr>
              <a:t> Gestiona los pedidos que se están preparando.</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b="1" lang="es-CL" sz="1800">
                <a:solidFill>
                  <a:schemeClr val="dk1"/>
                </a:solidFill>
              </a:rPr>
              <a:t>Garzón:</a:t>
            </a:r>
            <a:r>
              <a:rPr lang="es-CL" sz="1800">
                <a:solidFill>
                  <a:schemeClr val="dk1"/>
                </a:solidFill>
              </a:rPr>
              <a:t> Supervisa la entrega de pedidos y gestiona los pagos.</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b="1" lang="es-CL" sz="1800">
                <a:solidFill>
                  <a:schemeClr val="dk1"/>
                </a:solidFill>
              </a:rPr>
              <a:t>Administrativo:</a:t>
            </a:r>
            <a:r>
              <a:rPr lang="es-CL" sz="1800">
                <a:solidFill>
                  <a:schemeClr val="dk1"/>
                </a:solidFill>
              </a:rPr>
              <a:t> Maneja la configuración de productos.</a:t>
            </a:r>
            <a:endParaRPr sz="2650">
              <a:solidFill>
                <a:schemeClr val="dk1"/>
              </a:solidFill>
              <a:highlight>
                <a:srgbClr val="FFFF00"/>
              </a:highlight>
            </a:endParaRPr>
          </a:p>
        </p:txBody>
      </p:sp>
      <p:sp>
        <p:nvSpPr>
          <p:cNvPr id="288" name="Google Shape;288;p8"/>
          <p:cNvSpPr txBox="1"/>
          <p:nvPr/>
        </p:nvSpPr>
        <p:spPr>
          <a:xfrm>
            <a:off x="7744488" y="9335912"/>
            <a:ext cx="10127700" cy="741000"/>
          </a:xfrm>
          <a:prstGeom prst="rect">
            <a:avLst/>
          </a:prstGeom>
          <a:noFill/>
          <a:ln>
            <a:noFill/>
          </a:ln>
        </p:spPr>
        <p:txBody>
          <a:bodyPr anchorCtr="0" anchor="t" bIns="0" lIns="0" spcFirstLastPara="1" rIns="0" wrap="square" tIns="91425">
            <a:spAutoFit/>
          </a:bodyPr>
          <a:lstStyle/>
          <a:p>
            <a:pPr indent="0" lvl="0" marL="457200" rtl="0" algn="l">
              <a:lnSpc>
                <a:spcPct val="115000"/>
              </a:lnSpc>
              <a:spcBef>
                <a:spcPts val="1200"/>
              </a:spcBef>
              <a:spcAft>
                <a:spcPts val="0"/>
              </a:spcAft>
              <a:buNone/>
            </a:pPr>
            <a:r>
              <a:t/>
            </a:r>
            <a:endParaRPr b="1" sz="1100">
              <a:solidFill>
                <a:schemeClr val="dk1"/>
              </a:solidFill>
            </a:endParaRPr>
          </a:p>
          <a:p>
            <a:pPr indent="0" lvl="0" marL="46355" marR="5080" rtl="0" algn="just">
              <a:lnSpc>
                <a:spcPct val="101499"/>
              </a:lnSpc>
              <a:spcBef>
                <a:spcPts val="1200"/>
              </a:spcBef>
              <a:spcAft>
                <a:spcPts val="0"/>
              </a:spcAft>
              <a:buNone/>
            </a:pPr>
            <a:r>
              <a:t/>
            </a:r>
            <a:endParaRPr sz="1950">
              <a:solidFill>
                <a:schemeClr val="dk1"/>
              </a:solidFill>
              <a:highlight>
                <a:srgbClr val="FFFF00"/>
              </a:highlight>
              <a:latin typeface="Arial"/>
              <a:ea typeface="Arial"/>
              <a:cs typeface="Arial"/>
              <a:sym typeface="Arial"/>
            </a:endParaRPr>
          </a:p>
        </p:txBody>
      </p:sp>
      <p:sp>
        <p:nvSpPr>
          <p:cNvPr id="289" name="Google Shape;289;p8"/>
          <p:cNvSpPr txBox="1"/>
          <p:nvPr/>
        </p:nvSpPr>
        <p:spPr>
          <a:xfrm>
            <a:off x="7744496" y="1771464"/>
            <a:ext cx="6827100" cy="18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CL" sz="1800">
                <a:solidFill>
                  <a:schemeClr val="dk1"/>
                </a:solidFill>
              </a:rPr>
              <a:t>Arquitectura Cliente-Servidor con MVC:</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s-CL" sz="1800">
                <a:solidFill>
                  <a:schemeClr val="dk1"/>
                </a:solidFill>
              </a:rPr>
              <a:t>Modelo:</a:t>
            </a:r>
            <a:r>
              <a:rPr lang="es-CL" sz="1800">
                <a:solidFill>
                  <a:schemeClr val="dk1"/>
                </a:solidFill>
              </a:rPr>
              <a:t> Gestiona datos y lógica de negocio (ej., </a:t>
            </a:r>
            <a:r>
              <a:rPr lang="es-CL" sz="1800">
                <a:solidFill>
                  <a:srgbClr val="188038"/>
                </a:solidFill>
                <a:latin typeface="Roboto Mono"/>
                <a:ea typeface="Roboto Mono"/>
                <a:cs typeface="Roboto Mono"/>
                <a:sym typeface="Roboto Mono"/>
              </a:rPr>
              <a:t>Pedido</a:t>
            </a:r>
            <a:r>
              <a:rPr lang="es-CL" sz="1800">
                <a:solidFill>
                  <a:schemeClr val="dk1"/>
                </a:solidFill>
              </a:rPr>
              <a:t>, </a:t>
            </a:r>
            <a:r>
              <a:rPr lang="es-CL" sz="1800">
                <a:solidFill>
                  <a:srgbClr val="188038"/>
                </a:solidFill>
                <a:latin typeface="Roboto Mono"/>
                <a:ea typeface="Roboto Mono"/>
                <a:cs typeface="Roboto Mono"/>
                <a:sym typeface="Roboto Mono"/>
              </a:rPr>
              <a:t>Producto</a:t>
            </a:r>
            <a:r>
              <a:rPr lang="es-CL"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s-CL" sz="1800">
                <a:solidFill>
                  <a:schemeClr val="dk1"/>
                </a:solidFill>
              </a:rPr>
              <a:t>Vista:</a:t>
            </a:r>
            <a:r>
              <a:rPr lang="es-CL" sz="1800">
                <a:solidFill>
                  <a:schemeClr val="dk1"/>
                </a:solidFill>
              </a:rPr>
              <a:t> Presenta la interfaz a través de templates HTML.</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s-CL" sz="1800">
                <a:solidFill>
                  <a:schemeClr val="dk1"/>
                </a:solidFill>
              </a:rPr>
              <a:t>Controlador:</a:t>
            </a:r>
            <a:r>
              <a:rPr lang="es-CL" sz="1800">
                <a:solidFill>
                  <a:schemeClr val="dk1"/>
                </a:solidFill>
              </a:rPr>
              <a:t> Procesa solicitudes y administra la lógica en </a:t>
            </a:r>
            <a:r>
              <a:rPr lang="es-CL" sz="1800">
                <a:solidFill>
                  <a:srgbClr val="188038"/>
                </a:solidFill>
                <a:latin typeface="Roboto Mono"/>
                <a:ea typeface="Roboto Mono"/>
                <a:cs typeface="Roboto Mono"/>
                <a:sym typeface="Roboto Mono"/>
              </a:rPr>
              <a:t>views.py</a:t>
            </a:r>
            <a:r>
              <a:rPr lang="es-CL" sz="1800">
                <a:solidFill>
                  <a:schemeClr val="dk1"/>
                </a:solidFill>
              </a:rPr>
              <a:t>.</a:t>
            </a:r>
            <a:endParaRPr sz="2500">
              <a:latin typeface="Calibri"/>
              <a:ea typeface="Calibri"/>
              <a:cs typeface="Calibri"/>
              <a:sym typeface="Calibri"/>
            </a:endParaRPr>
          </a:p>
        </p:txBody>
      </p:sp>
      <p:pic>
        <p:nvPicPr>
          <p:cNvPr id="290" name="Google Shape;290;p8"/>
          <p:cNvPicPr preferRelativeResize="0"/>
          <p:nvPr/>
        </p:nvPicPr>
        <p:blipFill>
          <a:blip r:embed="rId4">
            <a:alphaModFix/>
          </a:blip>
          <a:stretch>
            <a:fillRect/>
          </a:stretch>
        </p:blipFill>
        <p:spPr>
          <a:xfrm>
            <a:off x="14788992" y="955000"/>
            <a:ext cx="4193558" cy="28057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17320215e8_1_110"/>
          <p:cNvSpPr txBox="1"/>
          <p:nvPr>
            <p:ph idx="1" type="body"/>
          </p:nvPr>
        </p:nvSpPr>
        <p:spPr>
          <a:xfrm>
            <a:off x="207525" y="827275"/>
            <a:ext cx="4845900" cy="11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CL" sz="3600"/>
              <a:t>Plataforma  </a:t>
            </a:r>
            <a:r>
              <a:rPr lang="es-CL" sz="3600"/>
              <a:t>Tecnológica</a:t>
            </a:r>
            <a:r>
              <a:rPr lang="es-CL" sz="3600"/>
              <a:t> utilizada</a:t>
            </a:r>
            <a:endParaRPr sz="3600"/>
          </a:p>
        </p:txBody>
      </p:sp>
      <p:sp>
        <p:nvSpPr>
          <p:cNvPr id="297" name="Google Shape;297;g317320215e8_1_110"/>
          <p:cNvSpPr txBox="1"/>
          <p:nvPr/>
        </p:nvSpPr>
        <p:spPr>
          <a:xfrm>
            <a:off x="8319700" y="583625"/>
            <a:ext cx="9600600" cy="734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CL" sz="3000">
                <a:solidFill>
                  <a:schemeClr val="dk1"/>
                </a:solidFill>
              </a:rPr>
              <a:t>Requerimientos de Hardware:</a:t>
            </a:r>
            <a:endParaRPr b="1" sz="30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s-CL" sz="1700">
                <a:solidFill>
                  <a:schemeClr val="dk1"/>
                </a:solidFill>
              </a:rPr>
              <a:t>Servidores:</a:t>
            </a:r>
            <a:r>
              <a:rPr lang="es-CL" sz="1700">
                <a:solidFill>
                  <a:schemeClr val="dk1"/>
                </a:solidFill>
              </a:rPr>
              <a:t> Capacidad escalable para manejar múltiples pedidos simultáneos.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Dispositivos:</a:t>
            </a:r>
            <a:r>
              <a:rPr lang="es-CL" sz="1700">
                <a:solidFill>
                  <a:schemeClr val="dk1"/>
                </a:solidFill>
              </a:rPr>
              <a:t> Tabletas para clientes y PCs para cocina, garzón y administración.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Red:</a:t>
            </a:r>
            <a:r>
              <a:rPr lang="es-CL" sz="1700">
                <a:solidFill>
                  <a:schemeClr val="dk1"/>
                </a:solidFill>
              </a:rPr>
              <a:t> Routers y WiFi para conectar los dispositivos.</a:t>
            </a:r>
            <a:endParaRPr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3000">
                <a:solidFill>
                  <a:schemeClr val="dk1"/>
                </a:solidFill>
              </a:rPr>
              <a:t>Requerimientos de Software:</a:t>
            </a:r>
            <a:endParaRPr b="1" sz="30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s-CL" sz="1700">
                <a:solidFill>
                  <a:schemeClr val="dk1"/>
                </a:solidFill>
              </a:rPr>
              <a:t>Base de Datos:</a:t>
            </a:r>
            <a:r>
              <a:rPr lang="es-CL" sz="1700">
                <a:solidFill>
                  <a:schemeClr val="dk1"/>
                </a:solidFill>
              </a:rPr>
              <a:t> MySQL para gestión relacional.</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Framework:</a:t>
            </a:r>
            <a:r>
              <a:rPr lang="es-CL" sz="1700">
                <a:solidFill>
                  <a:schemeClr val="dk1"/>
                </a:solidFill>
              </a:rPr>
              <a:t> Django para el backend; Bootstrap para interfaces responsivas.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Lenguajes:</a:t>
            </a:r>
            <a:r>
              <a:rPr lang="es-CL" sz="1700">
                <a:solidFill>
                  <a:schemeClr val="dk1"/>
                </a:solidFill>
              </a:rPr>
              <a:t> Python, HTML, CSS y JavaScript.</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Control de Versiones:</a:t>
            </a:r>
            <a:r>
              <a:rPr lang="es-CL" sz="1700">
                <a:solidFill>
                  <a:schemeClr val="dk1"/>
                </a:solidFill>
              </a:rPr>
              <a:t> Git (repositorio en GitHub).</a:t>
            </a:r>
            <a:endParaRPr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3000">
                <a:solidFill>
                  <a:schemeClr val="dk1"/>
                </a:solidFill>
              </a:rPr>
              <a:t>Requerimientos de Seguridad:</a:t>
            </a:r>
            <a:endParaRPr b="1" sz="30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s-CL" sz="1700">
                <a:solidFill>
                  <a:schemeClr val="dk1"/>
                </a:solidFill>
              </a:rPr>
              <a:t>Autenticación:</a:t>
            </a:r>
            <a:r>
              <a:rPr lang="es-CL" sz="1700">
                <a:solidFill>
                  <a:schemeClr val="dk1"/>
                </a:solidFill>
              </a:rPr>
              <a:t> Login con roles (clientes, cocina, garzón, administración).</a:t>
            </a:r>
            <a:endParaRPr sz="1700">
              <a:solidFill>
                <a:schemeClr val="dk1"/>
              </a:solidFill>
            </a:endParaRPr>
          </a:p>
          <a:p>
            <a:pPr indent="-336550" lvl="0" marL="457200" marR="0" rtl="0" algn="l">
              <a:lnSpc>
                <a:spcPct val="115000"/>
              </a:lnSpc>
              <a:spcBef>
                <a:spcPts val="0"/>
              </a:spcBef>
              <a:spcAft>
                <a:spcPts val="0"/>
              </a:spcAft>
              <a:buClr>
                <a:schemeClr val="dk1"/>
              </a:buClr>
              <a:buSzPts val="1700"/>
              <a:buChar char="●"/>
            </a:pPr>
            <a:r>
              <a:rPr b="1" lang="es-CL" sz="1700">
                <a:solidFill>
                  <a:schemeClr val="dk1"/>
                </a:solidFill>
              </a:rPr>
              <a:t>Protección: </a:t>
            </a:r>
            <a:r>
              <a:rPr lang="es-CL" sz="1700">
                <a:solidFill>
                  <a:schemeClr val="dk1"/>
                </a:solidFill>
              </a:rPr>
              <a:t>Firewalls, HTTPS y CSRF</a:t>
            </a:r>
            <a:endParaRPr sz="1700">
              <a:solidFill>
                <a:schemeClr val="dk1"/>
              </a:solidFill>
            </a:endParaRPr>
          </a:p>
          <a:p>
            <a:pPr indent="-336550" lvl="0" marL="457200" marR="0" rtl="0" algn="l">
              <a:lnSpc>
                <a:spcPct val="115000"/>
              </a:lnSpc>
              <a:spcBef>
                <a:spcPts val="0"/>
              </a:spcBef>
              <a:spcAft>
                <a:spcPts val="0"/>
              </a:spcAft>
              <a:buClr>
                <a:schemeClr val="dk1"/>
              </a:buClr>
              <a:buSzPts val="1700"/>
              <a:buChar char="●"/>
            </a:pPr>
            <a:r>
              <a:rPr b="1" lang="es-CL" sz="1700">
                <a:solidFill>
                  <a:schemeClr val="dk1"/>
                </a:solidFill>
              </a:rPr>
              <a:t>Respaldo: </a:t>
            </a:r>
            <a:r>
              <a:rPr lang="es-CL" sz="1700">
                <a:solidFill>
                  <a:schemeClr val="dk1"/>
                </a:solidFill>
              </a:rPr>
              <a:t>Copias automáticas y cifradas de la base de datos.</a:t>
            </a:r>
            <a:endParaRPr sz="2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1200"/>
              </a:spcBef>
              <a:spcAft>
                <a:spcPts val="0"/>
              </a:spcAft>
              <a:buNone/>
            </a:pPr>
            <a:r>
              <a:rPr b="1" lang="es-CL" sz="3000">
                <a:solidFill>
                  <a:schemeClr val="dk1"/>
                </a:solidFill>
              </a:rPr>
              <a:t>Experiencia del Usuario:</a:t>
            </a:r>
            <a:endParaRPr b="1" sz="30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s-CL" sz="1700">
                <a:solidFill>
                  <a:schemeClr val="dk1"/>
                </a:solidFill>
              </a:rPr>
              <a:t>Compatibilidad:</a:t>
            </a:r>
            <a:r>
              <a:rPr lang="es-CL" sz="1700">
                <a:solidFill>
                  <a:schemeClr val="dk1"/>
                </a:solidFill>
              </a:rPr>
              <a:t> Navegadores modernos y dispositivos móviles.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Interfaz:</a:t>
            </a:r>
            <a:r>
              <a:rPr lang="es-CL" sz="1700">
                <a:solidFill>
                  <a:schemeClr val="dk1"/>
                </a:solidFill>
              </a:rPr>
              <a:t> Intuitiva, accesible y responsiva.</a:t>
            </a:r>
            <a:endParaRPr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3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CL" sz="3000">
                <a:solidFill>
                  <a:schemeClr val="dk1"/>
                </a:solidFill>
              </a:rPr>
              <a:t>Herramientas de Colaboración:</a:t>
            </a:r>
            <a:endParaRPr b="1" sz="30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s-CL" sz="1700">
                <a:solidFill>
                  <a:schemeClr val="dk1"/>
                </a:solidFill>
              </a:rPr>
              <a:t>Gestión:</a:t>
            </a:r>
            <a:r>
              <a:rPr lang="es-CL" sz="1700">
                <a:solidFill>
                  <a:schemeClr val="dk1"/>
                </a:solidFill>
              </a:rPr>
              <a:t> Trello para tareas.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Control de versiones:</a:t>
            </a:r>
            <a:r>
              <a:rPr lang="es-CL" sz="1700">
                <a:solidFill>
                  <a:schemeClr val="dk1"/>
                </a:solidFill>
              </a:rPr>
              <a:t> GitHub.</a:t>
            </a:r>
            <a:endParaRPr sz="1700">
              <a:solidFill>
                <a:schemeClr val="dk1"/>
              </a:solidFill>
            </a:endParaRPr>
          </a:p>
          <a:p>
            <a:pPr indent="0" lvl="0" marL="0" rtl="0" algn="l">
              <a:spcBef>
                <a:spcPts val="1200"/>
              </a:spcBef>
              <a:spcAft>
                <a:spcPts val="0"/>
              </a:spcAft>
              <a:buNone/>
            </a:pPr>
            <a:r>
              <a:t/>
            </a:r>
            <a:endParaRPr sz="1800">
              <a:latin typeface="Calibri"/>
              <a:ea typeface="Calibri"/>
              <a:cs typeface="Calibri"/>
              <a:sym typeface="Calibri"/>
            </a:endParaRPr>
          </a:p>
        </p:txBody>
      </p:sp>
      <p:pic>
        <p:nvPicPr>
          <p:cNvPr id="298" name="Google Shape;298;g317320215e8_1_110"/>
          <p:cNvPicPr preferRelativeResize="0"/>
          <p:nvPr/>
        </p:nvPicPr>
        <p:blipFill>
          <a:blip r:embed="rId3">
            <a:alphaModFix/>
          </a:blip>
          <a:stretch>
            <a:fillRect/>
          </a:stretch>
        </p:blipFill>
        <p:spPr>
          <a:xfrm>
            <a:off x="6916450" y="2767550"/>
            <a:ext cx="1003150" cy="1003150"/>
          </a:xfrm>
          <a:prstGeom prst="rect">
            <a:avLst/>
          </a:prstGeom>
          <a:noFill/>
          <a:ln>
            <a:noFill/>
          </a:ln>
        </p:spPr>
      </p:pic>
      <p:pic>
        <p:nvPicPr>
          <p:cNvPr id="299" name="Google Shape;299;g317320215e8_1_110"/>
          <p:cNvPicPr preferRelativeResize="0"/>
          <p:nvPr/>
        </p:nvPicPr>
        <p:blipFill>
          <a:blip r:embed="rId4">
            <a:alphaModFix/>
          </a:blip>
          <a:stretch>
            <a:fillRect/>
          </a:stretch>
        </p:blipFill>
        <p:spPr>
          <a:xfrm>
            <a:off x="6896850" y="827275"/>
            <a:ext cx="1022749" cy="1022749"/>
          </a:xfrm>
          <a:prstGeom prst="rect">
            <a:avLst/>
          </a:prstGeom>
          <a:noFill/>
          <a:ln>
            <a:noFill/>
          </a:ln>
        </p:spPr>
      </p:pic>
      <p:pic>
        <p:nvPicPr>
          <p:cNvPr id="300" name="Google Shape;300;g317320215e8_1_110"/>
          <p:cNvPicPr preferRelativeResize="0"/>
          <p:nvPr/>
        </p:nvPicPr>
        <p:blipFill>
          <a:blip r:embed="rId5">
            <a:alphaModFix/>
          </a:blip>
          <a:stretch>
            <a:fillRect/>
          </a:stretch>
        </p:blipFill>
        <p:spPr>
          <a:xfrm>
            <a:off x="6906650" y="5100375"/>
            <a:ext cx="1022749" cy="1022725"/>
          </a:xfrm>
          <a:prstGeom prst="rect">
            <a:avLst/>
          </a:prstGeom>
          <a:noFill/>
          <a:ln>
            <a:noFill/>
          </a:ln>
        </p:spPr>
      </p:pic>
      <p:pic>
        <p:nvPicPr>
          <p:cNvPr id="301" name="Google Shape;301;g317320215e8_1_110"/>
          <p:cNvPicPr preferRelativeResize="0"/>
          <p:nvPr/>
        </p:nvPicPr>
        <p:blipFill>
          <a:blip r:embed="rId6">
            <a:alphaModFix/>
          </a:blip>
          <a:stretch>
            <a:fillRect/>
          </a:stretch>
        </p:blipFill>
        <p:spPr>
          <a:xfrm>
            <a:off x="6906650" y="7160375"/>
            <a:ext cx="1003150" cy="1003150"/>
          </a:xfrm>
          <a:prstGeom prst="rect">
            <a:avLst/>
          </a:prstGeom>
          <a:noFill/>
          <a:ln>
            <a:noFill/>
          </a:ln>
        </p:spPr>
      </p:pic>
      <p:pic>
        <p:nvPicPr>
          <p:cNvPr id="302" name="Google Shape;302;g317320215e8_1_110"/>
          <p:cNvPicPr preferRelativeResize="0"/>
          <p:nvPr/>
        </p:nvPicPr>
        <p:blipFill>
          <a:blip r:embed="rId7">
            <a:alphaModFix/>
          </a:blip>
          <a:stretch>
            <a:fillRect/>
          </a:stretch>
        </p:blipFill>
        <p:spPr>
          <a:xfrm>
            <a:off x="6906650" y="9200800"/>
            <a:ext cx="1003150" cy="100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17320215e8_1_117"/>
          <p:cNvSpPr txBox="1"/>
          <p:nvPr>
            <p:ph idx="1" type="body"/>
          </p:nvPr>
        </p:nvSpPr>
        <p:spPr>
          <a:xfrm>
            <a:off x="381265" y="850186"/>
            <a:ext cx="4343400" cy="110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s-CL" sz="3600"/>
              <a:t>Etapas principales de </a:t>
            </a:r>
            <a:r>
              <a:rPr lang="es-CL" sz="3600"/>
              <a:t>implementación</a:t>
            </a:r>
            <a:endParaRPr sz="3600"/>
          </a:p>
        </p:txBody>
      </p:sp>
      <p:sp>
        <p:nvSpPr>
          <p:cNvPr id="309" name="Google Shape;309;g317320215e8_1_117"/>
          <p:cNvSpPr txBox="1"/>
          <p:nvPr/>
        </p:nvSpPr>
        <p:spPr>
          <a:xfrm>
            <a:off x="3885038" y="4947950"/>
            <a:ext cx="3000000" cy="529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0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s-CL" sz="1700">
                <a:solidFill>
                  <a:schemeClr val="dk1"/>
                </a:solidFill>
              </a:rPr>
              <a:t>Implementación </a:t>
            </a:r>
            <a:r>
              <a:rPr lang="es-CL" sz="1700">
                <a:solidFill>
                  <a:schemeClr val="dk1"/>
                </a:solidFill>
              </a:rPr>
              <a:t>de funcionalidades avanzadas de inicio de sesión.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Gestión de productos:</a:t>
            </a:r>
            <a:r>
              <a:rPr lang="es-CL" sz="1700">
                <a:solidFill>
                  <a:schemeClr val="dk1"/>
                </a:solidFill>
              </a:rPr>
              <a:t> agregar, editar, eliminar ítems, ajustar precios.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Mejora de la interfaz</a:t>
            </a:r>
            <a:r>
              <a:rPr lang="es-CL" sz="1700">
                <a:solidFill>
                  <a:schemeClr val="dk1"/>
                </a:solidFill>
              </a:rPr>
              <a:t>: navegación intuitiva y carrito de compras eficiente.</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Objetivo: </a:t>
            </a:r>
            <a:r>
              <a:rPr lang="es-CL" sz="1700">
                <a:solidFill>
                  <a:schemeClr val="dk1"/>
                </a:solidFill>
              </a:rPr>
              <a:t>Establecer las bases del sistema y garantizar una experiencia de usuario funcional.</a:t>
            </a:r>
            <a:endParaRPr sz="1800"/>
          </a:p>
        </p:txBody>
      </p:sp>
      <p:sp>
        <p:nvSpPr>
          <p:cNvPr id="310" name="Google Shape;310;g317320215e8_1_117"/>
          <p:cNvSpPr txBox="1"/>
          <p:nvPr/>
        </p:nvSpPr>
        <p:spPr>
          <a:xfrm>
            <a:off x="8018013" y="4881800"/>
            <a:ext cx="3000000" cy="601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7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s-CL" sz="1700">
                <a:solidFill>
                  <a:schemeClr val="dk1"/>
                </a:solidFill>
              </a:rPr>
              <a:t>Optimización </a:t>
            </a:r>
            <a:r>
              <a:rPr lang="es-CL" sz="1700">
                <a:solidFill>
                  <a:schemeClr val="dk1"/>
                </a:solidFill>
              </a:rPr>
              <a:t>de la gestión de pedidos y comunicación entre cocina y garzones.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Funcionalidades clave</a:t>
            </a:r>
            <a:r>
              <a:rPr lang="es-CL" sz="1700">
                <a:solidFill>
                  <a:schemeClr val="dk1"/>
                </a:solidFill>
              </a:rPr>
              <a:t>: envío automático de pedidos, vista en tiempo real, gestión de mesas, generación de boletas.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Pruebas </a:t>
            </a:r>
            <a:r>
              <a:rPr lang="es-CL" sz="1700">
                <a:solidFill>
                  <a:schemeClr val="dk1"/>
                </a:solidFill>
              </a:rPr>
              <a:t>exhaustivas para minimizar errores y mejorar la experiencia del usuario.</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Objetivo</a:t>
            </a:r>
            <a:r>
              <a:rPr lang="es-CL" sz="1700">
                <a:solidFill>
                  <a:schemeClr val="dk1"/>
                </a:solidFill>
              </a:rPr>
              <a:t>: Mejorar la eficiencia operativa y la comunicación entre los distintos roles.</a:t>
            </a:r>
            <a:endParaRPr sz="1700">
              <a:solidFill>
                <a:schemeClr val="dk1"/>
              </a:solidFill>
            </a:endParaRPr>
          </a:p>
        </p:txBody>
      </p:sp>
      <p:sp>
        <p:nvSpPr>
          <p:cNvPr id="311" name="Google Shape;311;g317320215e8_1_117"/>
          <p:cNvSpPr txBox="1"/>
          <p:nvPr/>
        </p:nvSpPr>
        <p:spPr>
          <a:xfrm>
            <a:off x="12528638" y="4947950"/>
            <a:ext cx="3000000" cy="481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700">
              <a:solidFill>
                <a:schemeClr val="dk1"/>
              </a:solidFill>
            </a:endParaRPr>
          </a:p>
          <a:p>
            <a:pPr indent="-336550" lvl="0" marL="457200" rtl="0" algn="l">
              <a:lnSpc>
                <a:spcPct val="115000"/>
              </a:lnSpc>
              <a:spcBef>
                <a:spcPts val="1200"/>
              </a:spcBef>
              <a:spcAft>
                <a:spcPts val="0"/>
              </a:spcAft>
              <a:buClr>
                <a:schemeClr val="dk1"/>
              </a:buClr>
              <a:buSzPts val="1700"/>
              <a:buChar char="●"/>
            </a:pPr>
            <a:r>
              <a:rPr b="1" lang="es-CL" sz="1700">
                <a:solidFill>
                  <a:schemeClr val="dk1"/>
                </a:solidFill>
              </a:rPr>
              <a:t>Consolidación técnica:</a:t>
            </a:r>
            <a:r>
              <a:rPr lang="es-CL" sz="1700">
                <a:solidFill>
                  <a:schemeClr val="dk1"/>
                </a:solidFill>
              </a:rPr>
              <a:t> Base de datos robusta y segura.</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Rediseño </a:t>
            </a:r>
            <a:r>
              <a:rPr lang="es-CL" sz="1700">
                <a:solidFill>
                  <a:schemeClr val="dk1"/>
                </a:solidFill>
              </a:rPr>
              <a:t>de interfaz: adaptabilidad, tiempos de carga rápidos y diseño moderno.</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Pruebas </a:t>
            </a:r>
            <a:r>
              <a:rPr lang="es-CL" sz="1700">
                <a:solidFill>
                  <a:schemeClr val="dk1"/>
                </a:solidFill>
              </a:rPr>
              <a:t>unitarias, de integración y de usabilidad.</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s-CL" sz="1700">
                <a:solidFill>
                  <a:schemeClr val="dk1"/>
                </a:solidFill>
              </a:rPr>
              <a:t>Objetivo</a:t>
            </a:r>
            <a:r>
              <a:rPr lang="es-CL" sz="1700">
                <a:solidFill>
                  <a:schemeClr val="dk1"/>
                </a:solidFill>
              </a:rPr>
              <a:t>: </a:t>
            </a:r>
            <a:r>
              <a:rPr lang="es-CL" sz="1700">
                <a:solidFill>
                  <a:schemeClr val="dk1"/>
                </a:solidFill>
              </a:rPr>
              <a:t>Consolidar la infraestructura técnica y perfeccionar la experiencia de usuario.</a:t>
            </a:r>
            <a:endParaRPr sz="1700">
              <a:solidFill>
                <a:schemeClr val="dk1"/>
              </a:solidFill>
            </a:endParaRPr>
          </a:p>
        </p:txBody>
      </p:sp>
      <p:sp>
        <p:nvSpPr>
          <p:cNvPr id="312" name="Google Shape;312;g317320215e8_1_117"/>
          <p:cNvSpPr/>
          <p:nvPr/>
        </p:nvSpPr>
        <p:spPr>
          <a:xfrm>
            <a:off x="3885050" y="3112100"/>
            <a:ext cx="3254400" cy="1769700"/>
          </a:xfrm>
          <a:prstGeom prst="chevron">
            <a:avLst>
              <a:gd fmla="val 50000" name="adj"/>
            </a:avLst>
          </a:prstGeom>
          <a:solidFill>
            <a:srgbClr val="FFB8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s-CL" sz="2400">
                <a:solidFill>
                  <a:schemeClr val="dk1"/>
                </a:solidFill>
              </a:rPr>
              <a:t>Sprint 1:</a:t>
            </a:r>
            <a:endParaRPr sz="2400">
              <a:latin typeface="Calibri"/>
              <a:ea typeface="Calibri"/>
              <a:cs typeface="Calibri"/>
              <a:sym typeface="Calibri"/>
            </a:endParaRPr>
          </a:p>
        </p:txBody>
      </p:sp>
      <p:sp>
        <p:nvSpPr>
          <p:cNvPr id="313" name="Google Shape;313;g317320215e8_1_117"/>
          <p:cNvSpPr/>
          <p:nvPr/>
        </p:nvSpPr>
        <p:spPr>
          <a:xfrm>
            <a:off x="8018025" y="3112100"/>
            <a:ext cx="3254400" cy="1769700"/>
          </a:xfrm>
          <a:prstGeom prst="chevron">
            <a:avLst>
              <a:gd fmla="val 50000" name="adj"/>
            </a:avLst>
          </a:prstGeom>
          <a:solidFill>
            <a:srgbClr val="FFB8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s-CL" sz="2400">
                <a:solidFill>
                  <a:schemeClr val="dk1"/>
                </a:solidFill>
              </a:rPr>
              <a:t>Sprint 2:</a:t>
            </a:r>
            <a:endParaRPr sz="2300">
              <a:latin typeface="Calibri"/>
              <a:ea typeface="Calibri"/>
              <a:cs typeface="Calibri"/>
              <a:sym typeface="Calibri"/>
            </a:endParaRPr>
          </a:p>
        </p:txBody>
      </p:sp>
      <p:sp>
        <p:nvSpPr>
          <p:cNvPr id="314" name="Google Shape;314;g317320215e8_1_117"/>
          <p:cNvSpPr/>
          <p:nvPr/>
        </p:nvSpPr>
        <p:spPr>
          <a:xfrm>
            <a:off x="12528650" y="3112100"/>
            <a:ext cx="3254400" cy="1769700"/>
          </a:xfrm>
          <a:prstGeom prst="chevron">
            <a:avLst>
              <a:gd fmla="val 50000" name="adj"/>
            </a:avLst>
          </a:prstGeom>
          <a:solidFill>
            <a:srgbClr val="FFB8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s-CL" sz="2400">
                <a:solidFill>
                  <a:schemeClr val="dk1"/>
                </a:solidFill>
              </a:rPr>
              <a:t>Sprint 3:</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17320215e8_1_125"/>
          <p:cNvSpPr txBox="1"/>
          <p:nvPr>
            <p:ph idx="1" type="body"/>
          </p:nvPr>
        </p:nvSpPr>
        <p:spPr>
          <a:xfrm>
            <a:off x="324565" y="872886"/>
            <a:ext cx="4343400" cy="110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s-CL" sz="3600"/>
              <a:t>Resultados de la solución</a:t>
            </a:r>
            <a:endParaRPr sz="3600"/>
          </a:p>
        </p:txBody>
      </p:sp>
      <p:sp>
        <p:nvSpPr>
          <p:cNvPr id="321" name="Google Shape;321;g317320215e8_1_125"/>
          <p:cNvSpPr txBox="1"/>
          <p:nvPr/>
        </p:nvSpPr>
        <p:spPr>
          <a:xfrm>
            <a:off x="4098625" y="1981075"/>
            <a:ext cx="11116200" cy="3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6000"/>
          </a:p>
        </p:txBody>
      </p:sp>
      <p:pic>
        <p:nvPicPr>
          <p:cNvPr id="322" name="Google Shape;322;g317320215e8_1_125" title="capstone.mp4">
            <a:hlinkClick r:id="rId3"/>
          </p:cNvPr>
          <p:cNvPicPr preferRelativeResize="0"/>
          <p:nvPr/>
        </p:nvPicPr>
        <p:blipFill>
          <a:blip r:embed="rId4">
            <a:alphaModFix/>
          </a:blip>
          <a:stretch>
            <a:fillRect/>
          </a:stretch>
        </p:blipFill>
        <p:spPr>
          <a:xfrm>
            <a:off x="4856475" y="2238450"/>
            <a:ext cx="10513250" cy="7884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317320215e8_1_133"/>
          <p:cNvSpPr txBox="1"/>
          <p:nvPr>
            <p:ph idx="1" type="body"/>
          </p:nvPr>
        </p:nvSpPr>
        <p:spPr>
          <a:xfrm>
            <a:off x="437965" y="1167686"/>
            <a:ext cx="4343400" cy="554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s-CL" sz="3600"/>
              <a:t>Conclusión</a:t>
            </a:r>
            <a:endParaRPr sz="3600"/>
          </a:p>
        </p:txBody>
      </p:sp>
      <p:sp>
        <p:nvSpPr>
          <p:cNvPr id="329" name="Google Shape;329;g317320215e8_1_133"/>
          <p:cNvSpPr/>
          <p:nvPr/>
        </p:nvSpPr>
        <p:spPr>
          <a:xfrm>
            <a:off x="4236250" y="3168875"/>
            <a:ext cx="11631600" cy="49716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1200"/>
              </a:spcBef>
              <a:spcAft>
                <a:spcPts val="1200"/>
              </a:spcAft>
              <a:buClr>
                <a:schemeClr val="dk1"/>
              </a:buClr>
              <a:buSzPts val="1100"/>
              <a:buFont typeface="Arial"/>
              <a:buNone/>
            </a:pPr>
            <a:r>
              <a:rPr lang="es-CL" sz="2200">
                <a:solidFill>
                  <a:schemeClr val="dk1"/>
                </a:solidFill>
              </a:rPr>
              <a:t>El proyecto Menú Touch es una solución innovadora que optimiza los procesos operativos y la experiencia del cliente en el restaurante Insert Coin. A través de una aplicación web responsiva, se solucionaron problemas como largos tiempos de espera y errores en pedidos, ofreciendo control autónomo a los clientes y mejorando el flujo de trabajo del personal. Con la metodología ágil Scrum, se lograron entregas constantes de valor y una gestión adaptativa. Esta iniciativa no solo aumenta la satisfacción general, sino que posiciona al restaurante como líder en innovación tecnológica y prepara el camino para futuras expansiones.</a:t>
            </a:r>
            <a:endParaRPr sz="18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11"/>
          <p:cNvPicPr preferRelativeResize="0"/>
          <p:nvPr/>
        </p:nvPicPr>
        <p:blipFill>
          <a:blip r:embed="rId3">
            <a:alphaModFix/>
          </a:blip>
          <a:stretch>
            <a:fillRect/>
          </a:stretch>
        </p:blipFill>
        <p:spPr>
          <a:xfrm>
            <a:off x="-3119175" y="7168525"/>
            <a:ext cx="26646650" cy="1421275"/>
          </a:xfrm>
          <a:prstGeom prst="rect">
            <a:avLst/>
          </a:prstGeom>
          <a:noFill/>
          <a:ln>
            <a:noFill/>
          </a:ln>
        </p:spPr>
      </p:pic>
      <p:pic>
        <p:nvPicPr>
          <p:cNvPr id="335" name="Google Shape;335;p11"/>
          <p:cNvPicPr preferRelativeResize="0"/>
          <p:nvPr/>
        </p:nvPicPr>
        <p:blipFill rotWithShape="1">
          <a:blip r:embed="rId4">
            <a:alphaModFix/>
          </a:blip>
          <a:srcRect b="-3970" l="0" r="0" t="3970"/>
          <a:stretch/>
        </p:blipFill>
        <p:spPr>
          <a:xfrm>
            <a:off x="174800" y="-1538675"/>
            <a:ext cx="4824150" cy="4824150"/>
          </a:xfrm>
          <a:prstGeom prst="rect">
            <a:avLst/>
          </a:prstGeom>
          <a:noFill/>
          <a:ln>
            <a:noFill/>
          </a:ln>
        </p:spPr>
      </p:pic>
      <p:sp>
        <p:nvSpPr>
          <p:cNvPr id="336" name="Google Shape;336;p11"/>
          <p:cNvSpPr txBox="1"/>
          <p:nvPr>
            <p:ph idx="1" type="body"/>
          </p:nvPr>
        </p:nvSpPr>
        <p:spPr>
          <a:xfrm>
            <a:off x="2526550" y="7417450"/>
            <a:ext cx="150510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L" sz="6000">
                <a:solidFill>
                  <a:schemeClr val="lt1"/>
                </a:solidFill>
              </a:rPr>
              <a:t>¡MUCHAS GRACIAS POR SU ATENCION!</a:t>
            </a:r>
            <a:endParaRPr sz="6000">
              <a:solidFill>
                <a:schemeClr val="lt1"/>
              </a:solidFill>
            </a:endParaRPr>
          </a:p>
        </p:txBody>
      </p:sp>
      <p:sp>
        <p:nvSpPr>
          <p:cNvPr id="337" name="Google Shape;337;p11"/>
          <p:cNvSpPr txBox="1"/>
          <p:nvPr>
            <p:ph idx="1" type="body"/>
          </p:nvPr>
        </p:nvSpPr>
        <p:spPr>
          <a:xfrm>
            <a:off x="2576600" y="7417438"/>
            <a:ext cx="150510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L" sz="6000"/>
              <a:t>¡MUCHAS GRACIAS POR SU </a:t>
            </a:r>
            <a:r>
              <a:rPr lang="es-CL" sz="6000"/>
              <a:t>ATENCION</a:t>
            </a:r>
            <a:r>
              <a:rPr lang="es-CL" sz="6000"/>
              <a:t>!</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1c22c1e8f4_0_10"/>
          <p:cNvSpPr txBox="1"/>
          <p:nvPr>
            <p:ph idx="1" type="body"/>
          </p:nvPr>
        </p:nvSpPr>
        <p:spPr>
          <a:xfrm>
            <a:off x="1681200" y="1088850"/>
            <a:ext cx="1747800" cy="554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s-CL" sz="3600"/>
              <a:t>Índice</a:t>
            </a:r>
            <a:endParaRPr sz="3600"/>
          </a:p>
        </p:txBody>
      </p:sp>
      <p:sp>
        <p:nvSpPr>
          <p:cNvPr id="207" name="Google Shape;207;g31c22c1e8f4_0_10"/>
          <p:cNvSpPr txBox="1"/>
          <p:nvPr/>
        </p:nvSpPr>
        <p:spPr>
          <a:xfrm>
            <a:off x="5278700" y="3203225"/>
            <a:ext cx="6467700" cy="4902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Clr>
                <a:schemeClr val="dk1"/>
              </a:buClr>
              <a:buSzPts val="2200"/>
              <a:buChar char="●"/>
            </a:pPr>
            <a:r>
              <a:rPr lang="es-CL" sz="2200">
                <a:solidFill>
                  <a:schemeClr val="dk1"/>
                </a:solidFill>
              </a:rPr>
              <a:t>Introducción.</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Integrantes del proyecto.</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Descripción del proyecto.</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Descripción del origen de la problemática.</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Objetivos generales y específicos.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Asignación de roles.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Metodología.</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Topología del proyecto.</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Plataforma tecnológica utilizada.</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Etapas principales de implementación.</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Resultados de la solución.</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s-CL" sz="2200">
                <a:solidFill>
                  <a:schemeClr val="dk1"/>
                </a:solidFill>
              </a:rPr>
              <a:t>Conclusión.</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317320215e8_1_141"/>
          <p:cNvSpPr txBox="1"/>
          <p:nvPr>
            <p:ph idx="1" type="body"/>
          </p:nvPr>
        </p:nvSpPr>
        <p:spPr>
          <a:xfrm>
            <a:off x="1061322" y="1156875"/>
            <a:ext cx="2832000" cy="55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s-CL" sz="3600"/>
              <a:t>Introducción</a:t>
            </a:r>
            <a:endParaRPr sz="3600"/>
          </a:p>
        </p:txBody>
      </p:sp>
      <p:sp>
        <p:nvSpPr>
          <p:cNvPr id="214" name="Google Shape;214;g317320215e8_1_141"/>
          <p:cNvSpPr/>
          <p:nvPr/>
        </p:nvSpPr>
        <p:spPr>
          <a:xfrm>
            <a:off x="3732700" y="2869175"/>
            <a:ext cx="12638700" cy="55710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1200"/>
              </a:spcBef>
              <a:spcAft>
                <a:spcPts val="1200"/>
              </a:spcAft>
              <a:buClr>
                <a:schemeClr val="dk1"/>
              </a:buClr>
              <a:buSzPts val="1100"/>
              <a:buFont typeface="Arial"/>
              <a:buNone/>
            </a:pPr>
            <a:r>
              <a:rPr lang="es-CL" sz="2400">
                <a:solidFill>
                  <a:schemeClr val="dk1"/>
                </a:solidFill>
              </a:rPr>
              <a:t>"</a:t>
            </a:r>
            <a:r>
              <a:rPr b="1" lang="es-CL" sz="2400">
                <a:solidFill>
                  <a:schemeClr val="dk1"/>
                </a:solidFill>
              </a:rPr>
              <a:t>Menú Touch</a:t>
            </a:r>
            <a:r>
              <a:rPr lang="es-CL" sz="2400">
                <a:solidFill>
                  <a:schemeClr val="dk1"/>
                </a:solidFill>
              </a:rPr>
              <a:t> responde a los problemas de largos tiempos de espera, errores en los pedidos y la falta de conexión entre la temática tecnológica del restaurante Insert Coin y la experiencia real del cliente. Con esta aplicación web responsiva, los clientes pueden gestionar sus pedidos de manera autónoma desde tablets, mejorando su experiencia y optimizando los procesos del restaurante. Este proyecto refleja el uso de tecnologías modernas y metodologías ágiles para ofrecer una solución eficiente e innovadora." </a:t>
            </a:r>
            <a:endParaRPr sz="2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
          <p:cNvSpPr txBox="1"/>
          <p:nvPr>
            <p:ph idx="1" type="body"/>
          </p:nvPr>
        </p:nvSpPr>
        <p:spPr>
          <a:xfrm>
            <a:off x="0" y="839525"/>
            <a:ext cx="4947000" cy="1108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s-CL" sz="3600">
                <a:latin typeface="Calibri"/>
                <a:ea typeface="Calibri"/>
                <a:cs typeface="Calibri"/>
                <a:sym typeface="Calibri"/>
              </a:rPr>
              <a:t>INTEGRANTES DEL PROYECTO</a:t>
            </a:r>
            <a:endParaRPr/>
          </a:p>
        </p:txBody>
      </p:sp>
      <p:sp>
        <p:nvSpPr>
          <p:cNvPr id="220" name="Google Shape;220;p3"/>
          <p:cNvSpPr txBox="1"/>
          <p:nvPr/>
        </p:nvSpPr>
        <p:spPr>
          <a:xfrm>
            <a:off x="4030726" y="9263812"/>
            <a:ext cx="3213600" cy="715500"/>
          </a:xfrm>
          <a:prstGeom prst="rect">
            <a:avLst/>
          </a:prstGeom>
          <a:noFill/>
          <a:ln>
            <a:noFill/>
          </a:ln>
        </p:spPr>
        <p:txBody>
          <a:bodyPr anchorCtr="0" anchor="t" bIns="0" lIns="0" spcFirstLastPara="1" rIns="0" wrap="square" tIns="12050">
            <a:spAutoFit/>
          </a:bodyPr>
          <a:lstStyle/>
          <a:p>
            <a:pPr indent="-254000" lvl="1" marL="228600" rtl="0" algn="l">
              <a:lnSpc>
                <a:spcPct val="90000"/>
              </a:lnSpc>
              <a:spcBef>
                <a:spcPts val="910"/>
              </a:spcBef>
              <a:spcAft>
                <a:spcPts val="0"/>
              </a:spcAft>
              <a:buClr>
                <a:schemeClr val="dk1"/>
              </a:buClr>
              <a:buSzPts val="2400"/>
              <a:buFont typeface="Calibri"/>
              <a:buChar char="•"/>
            </a:pPr>
            <a:r>
              <a:rPr lang="es-CL" sz="2400">
                <a:solidFill>
                  <a:schemeClr val="dk1"/>
                </a:solidFill>
                <a:latin typeface="Calibri"/>
                <a:ea typeface="Calibri"/>
                <a:cs typeface="Calibri"/>
                <a:sym typeface="Calibri"/>
              </a:rPr>
              <a:t>Equipo de desarrollo</a:t>
            </a:r>
            <a:endParaRPr sz="2400">
              <a:solidFill>
                <a:schemeClr val="dk1"/>
              </a:solidFill>
              <a:latin typeface="Calibri"/>
              <a:ea typeface="Calibri"/>
              <a:cs typeface="Calibri"/>
              <a:sym typeface="Calibri"/>
            </a:endParaRPr>
          </a:p>
          <a:p>
            <a:pPr indent="-254000" lvl="1" marL="228600" rtl="0" algn="l">
              <a:lnSpc>
                <a:spcPct val="90000"/>
              </a:lnSpc>
              <a:spcBef>
                <a:spcPts val="300"/>
              </a:spcBef>
              <a:spcAft>
                <a:spcPts val="0"/>
              </a:spcAft>
              <a:buClr>
                <a:schemeClr val="dk1"/>
              </a:buClr>
              <a:buSzPts val="2400"/>
              <a:buFont typeface="Calibri"/>
              <a:buChar char="•"/>
            </a:pPr>
            <a:r>
              <a:rPr lang="es-CL" sz="2400">
                <a:solidFill>
                  <a:schemeClr val="dk1"/>
                </a:solidFill>
                <a:latin typeface="Calibri"/>
                <a:ea typeface="Calibri"/>
                <a:cs typeface="Calibri"/>
                <a:sym typeface="Calibri"/>
              </a:rPr>
              <a:t>Programador</a:t>
            </a:r>
            <a:endParaRPr sz="2400">
              <a:solidFill>
                <a:schemeClr val="dk1"/>
              </a:solidFill>
            </a:endParaRPr>
          </a:p>
        </p:txBody>
      </p:sp>
      <p:sp>
        <p:nvSpPr>
          <p:cNvPr id="221" name="Google Shape;221;p3"/>
          <p:cNvSpPr txBox="1"/>
          <p:nvPr/>
        </p:nvSpPr>
        <p:spPr>
          <a:xfrm>
            <a:off x="4246733" y="8443010"/>
            <a:ext cx="2781600" cy="47580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lang="es-CL" sz="3000">
                <a:solidFill>
                  <a:schemeClr val="dk1"/>
                </a:solidFill>
              </a:rPr>
              <a:t>José Acevedo</a:t>
            </a:r>
            <a:endParaRPr sz="3000">
              <a:solidFill>
                <a:schemeClr val="dk1"/>
              </a:solidFill>
              <a:latin typeface="Arial"/>
              <a:ea typeface="Arial"/>
              <a:cs typeface="Arial"/>
              <a:sym typeface="Arial"/>
            </a:endParaRPr>
          </a:p>
        </p:txBody>
      </p:sp>
      <p:sp>
        <p:nvSpPr>
          <p:cNvPr id="222" name="Google Shape;222;p3"/>
          <p:cNvSpPr/>
          <p:nvPr/>
        </p:nvSpPr>
        <p:spPr>
          <a:xfrm>
            <a:off x="5305464" y="9096848"/>
            <a:ext cx="770636" cy="64246"/>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3"/>
          <p:cNvSpPr txBox="1"/>
          <p:nvPr/>
        </p:nvSpPr>
        <p:spPr>
          <a:xfrm>
            <a:off x="8532038" y="9205317"/>
            <a:ext cx="3213600" cy="715500"/>
          </a:xfrm>
          <a:prstGeom prst="rect">
            <a:avLst/>
          </a:prstGeom>
          <a:noFill/>
          <a:ln>
            <a:noFill/>
          </a:ln>
        </p:spPr>
        <p:txBody>
          <a:bodyPr anchorCtr="0" anchor="t" bIns="0" lIns="0" spcFirstLastPara="1" rIns="0" wrap="square" tIns="12050">
            <a:spAutoFit/>
          </a:bodyPr>
          <a:lstStyle/>
          <a:p>
            <a:pPr indent="-254000" lvl="1" marL="228600" rtl="0" algn="l">
              <a:lnSpc>
                <a:spcPct val="90000"/>
              </a:lnSpc>
              <a:spcBef>
                <a:spcPts val="910"/>
              </a:spcBef>
              <a:spcAft>
                <a:spcPts val="0"/>
              </a:spcAft>
              <a:buClr>
                <a:schemeClr val="dk1"/>
              </a:buClr>
              <a:buSzPts val="2400"/>
              <a:buFont typeface="Calibri"/>
              <a:buChar char="•"/>
            </a:pPr>
            <a:r>
              <a:rPr lang="es-CL" sz="2400">
                <a:solidFill>
                  <a:schemeClr val="dk1"/>
                </a:solidFill>
                <a:latin typeface="Calibri"/>
                <a:ea typeface="Calibri"/>
                <a:cs typeface="Calibri"/>
                <a:sym typeface="Calibri"/>
              </a:rPr>
              <a:t>Equipo de desarrollo</a:t>
            </a:r>
            <a:endParaRPr sz="2400">
              <a:solidFill>
                <a:schemeClr val="dk1"/>
              </a:solidFill>
              <a:latin typeface="Calibri"/>
              <a:ea typeface="Calibri"/>
              <a:cs typeface="Calibri"/>
              <a:sym typeface="Calibri"/>
            </a:endParaRPr>
          </a:p>
          <a:p>
            <a:pPr indent="-254000" lvl="1" marL="228600" rtl="0" algn="l">
              <a:lnSpc>
                <a:spcPct val="90000"/>
              </a:lnSpc>
              <a:spcBef>
                <a:spcPts val="300"/>
              </a:spcBef>
              <a:spcAft>
                <a:spcPts val="0"/>
              </a:spcAft>
              <a:buClr>
                <a:schemeClr val="dk1"/>
              </a:buClr>
              <a:buSzPts val="2400"/>
              <a:buFont typeface="Calibri"/>
              <a:buChar char="•"/>
            </a:pPr>
            <a:r>
              <a:rPr lang="es-CL" sz="2400">
                <a:solidFill>
                  <a:schemeClr val="dk1"/>
                </a:solidFill>
                <a:latin typeface="Calibri"/>
                <a:ea typeface="Calibri"/>
                <a:cs typeface="Calibri"/>
                <a:sym typeface="Calibri"/>
              </a:rPr>
              <a:t>Product Owner</a:t>
            </a:r>
            <a:endParaRPr sz="2400">
              <a:solidFill>
                <a:schemeClr val="dk1"/>
              </a:solidFill>
            </a:endParaRPr>
          </a:p>
        </p:txBody>
      </p:sp>
      <p:sp>
        <p:nvSpPr>
          <p:cNvPr id="224" name="Google Shape;224;p3"/>
          <p:cNvSpPr txBox="1"/>
          <p:nvPr/>
        </p:nvSpPr>
        <p:spPr>
          <a:xfrm>
            <a:off x="8576947" y="8337128"/>
            <a:ext cx="3123900" cy="47580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lang="es-CL" sz="3000">
                <a:solidFill>
                  <a:schemeClr val="dk1"/>
                </a:solidFill>
              </a:rPr>
              <a:t>Benjamín </a:t>
            </a:r>
            <a:r>
              <a:rPr b="1" lang="es-CL" sz="3000">
                <a:solidFill>
                  <a:schemeClr val="dk1"/>
                </a:solidFill>
              </a:rPr>
              <a:t>Filipini</a:t>
            </a:r>
            <a:endParaRPr sz="3000">
              <a:solidFill>
                <a:schemeClr val="dk1"/>
              </a:solidFill>
              <a:latin typeface="Arial"/>
              <a:ea typeface="Arial"/>
              <a:cs typeface="Arial"/>
              <a:sym typeface="Arial"/>
            </a:endParaRPr>
          </a:p>
        </p:txBody>
      </p:sp>
      <p:sp>
        <p:nvSpPr>
          <p:cNvPr id="225" name="Google Shape;225;p3"/>
          <p:cNvSpPr/>
          <p:nvPr/>
        </p:nvSpPr>
        <p:spPr>
          <a:xfrm>
            <a:off x="9751503" y="9050579"/>
            <a:ext cx="770636" cy="64246"/>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3"/>
          <p:cNvSpPr txBox="1"/>
          <p:nvPr/>
        </p:nvSpPr>
        <p:spPr>
          <a:xfrm>
            <a:off x="12859780" y="9181624"/>
            <a:ext cx="3213600" cy="715500"/>
          </a:xfrm>
          <a:prstGeom prst="rect">
            <a:avLst/>
          </a:prstGeom>
          <a:noFill/>
          <a:ln>
            <a:noFill/>
          </a:ln>
        </p:spPr>
        <p:txBody>
          <a:bodyPr anchorCtr="0" anchor="t" bIns="0" lIns="0" spcFirstLastPara="1" rIns="0" wrap="square" tIns="12050">
            <a:spAutoFit/>
          </a:bodyPr>
          <a:lstStyle/>
          <a:p>
            <a:pPr indent="-254000" lvl="1" marL="228600" rtl="0" algn="l">
              <a:lnSpc>
                <a:spcPct val="90000"/>
              </a:lnSpc>
              <a:spcBef>
                <a:spcPts val="910"/>
              </a:spcBef>
              <a:spcAft>
                <a:spcPts val="0"/>
              </a:spcAft>
              <a:buClr>
                <a:schemeClr val="dk1"/>
              </a:buClr>
              <a:buSzPts val="2400"/>
              <a:buFont typeface="Calibri"/>
              <a:buChar char="•"/>
            </a:pPr>
            <a:r>
              <a:rPr lang="es-CL" sz="2400">
                <a:solidFill>
                  <a:schemeClr val="dk1"/>
                </a:solidFill>
                <a:latin typeface="Calibri"/>
                <a:ea typeface="Calibri"/>
                <a:cs typeface="Calibri"/>
                <a:sym typeface="Calibri"/>
              </a:rPr>
              <a:t>Equipo de desarrollo</a:t>
            </a:r>
            <a:endParaRPr sz="2400">
              <a:solidFill>
                <a:schemeClr val="dk1"/>
              </a:solidFill>
              <a:latin typeface="Calibri"/>
              <a:ea typeface="Calibri"/>
              <a:cs typeface="Calibri"/>
              <a:sym typeface="Calibri"/>
            </a:endParaRPr>
          </a:p>
          <a:p>
            <a:pPr indent="-254000" lvl="1" marL="228600" rtl="0" algn="l">
              <a:lnSpc>
                <a:spcPct val="90000"/>
              </a:lnSpc>
              <a:spcBef>
                <a:spcPts val="300"/>
              </a:spcBef>
              <a:spcAft>
                <a:spcPts val="0"/>
              </a:spcAft>
              <a:buClr>
                <a:schemeClr val="dk1"/>
              </a:buClr>
              <a:buSzPts val="2400"/>
              <a:buFont typeface="Calibri"/>
              <a:buChar char="•"/>
            </a:pPr>
            <a:r>
              <a:rPr lang="es-CL" sz="2400">
                <a:solidFill>
                  <a:schemeClr val="dk1"/>
                </a:solidFill>
                <a:latin typeface="Calibri"/>
                <a:ea typeface="Calibri"/>
                <a:cs typeface="Calibri"/>
                <a:sym typeface="Calibri"/>
              </a:rPr>
              <a:t>Scrum Master</a:t>
            </a:r>
            <a:endParaRPr sz="2400">
              <a:solidFill>
                <a:schemeClr val="dk1"/>
              </a:solidFill>
            </a:endParaRPr>
          </a:p>
        </p:txBody>
      </p:sp>
      <p:sp>
        <p:nvSpPr>
          <p:cNvPr id="227" name="Google Shape;227;p3"/>
          <p:cNvSpPr txBox="1"/>
          <p:nvPr/>
        </p:nvSpPr>
        <p:spPr>
          <a:xfrm>
            <a:off x="12904666" y="8360822"/>
            <a:ext cx="3123900" cy="47580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lang="es-CL" sz="3000">
                <a:solidFill>
                  <a:schemeClr val="dk1"/>
                </a:solidFill>
              </a:rPr>
              <a:t>Michael Bustos</a:t>
            </a:r>
            <a:endParaRPr sz="3000">
              <a:solidFill>
                <a:schemeClr val="dk1"/>
              </a:solidFill>
              <a:latin typeface="Arial"/>
              <a:ea typeface="Arial"/>
              <a:cs typeface="Arial"/>
              <a:sym typeface="Arial"/>
            </a:endParaRPr>
          </a:p>
        </p:txBody>
      </p:sp>
      <p:sp>
        <p:nvSpPr>
          <p:cNvPr id="228" name="Google Shape;228;p3"/>
          <p:cNvSpPr/>
          <p:nvPr/>
        </p:nvSpPr>
        <p:spPr>
          <a:xfrm>
            <a:off x="14079241" y="9026886"/>
            <a:ext cx="770636" cy="64246"/>
          </a:xfrm>
          <a:custGeom>
            <a:rect b="b" l="l" r="r" t="t"/>
            <a:pathLst>
              <a:path extrusionOk="0" h="60325" w="751840">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3"/>
          <p:cNvSpPr/>
          <p:nvPr/>
        </p:nvSpPr>
        <p:spPr>
          <a:xfrm>
            <a:off x="12610175" y="2751700"/>
            <a:ext cx="3712800" cy="5404800"/>
          </a:xfrm>
          <a:prstGeom prst="roundRect">
            <a:avLst>
              <a:gd fmla="val 10000" name="adj"/>
            </a:avLst>
          </a:prstGeom>
          <a:solidFill>
            <a:srgbClr val="C3D4E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781125" y="2751650"/>
            <a:ext cx="3712800" cy="5404800"/>
          </a:xfrm>
          <a:prstGeom prst="roundRect">
            <a:avLst>
              <a:gd fmla="val 10000" name="adj"/>
            </a:avLst>
          </a:prstGeom>
          <a:solidFill>
            <a:srgbClr val="C3D4E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8143725" y="2768025"/>
            <a:ext cx="3712800" cy="5404800"/>
          </a:xfrm>
          <a:prstGeom prst="roundRect">
            <a:avLst>
              <a:gd fmla="val 10000" name="adj"/>
            </a:avLst>
          </a:prstGeom>
          <a:solidFill>
            <a:srgbClr val="C3D4EB"/>
          </a:solidFill>
          <a:ln>
            <a:noFill/>
          </a:ln>
          <a:effectLst>
            <a:outerShdw blurRad="57150" rotWithShape="0" algn="ctr" dir="5400000" dist="19050">
              <a:srgbClr val="000000">
                <a:alpha val="6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
          <p:cNvPicPr preferRelativeResize="0"/>
          <p:nvPr/>
        </p:nvPicPr>
        <p:blipFill>
          <a:blip r:embed="rId3">
            <a:alphaModFix/>
          </a:blip>
          <a:stretch>
            <a:fillRect/>
          </a:stretch>
        </p:blipFill>
        <p:spPr>
          <a:xfrm>
            <a:off x="8254587" y="2927000"/>
            <a:ext cx="3491075" cy="5073075"/>
          </a:xfrm>
          <a:prstGeom prst="rect">
            <a:avLst/>
          </a:prstGeom>
          <a:noFill/>
          <a:ln>
            <a:noFill/>
          </a:ln>
        </p:spPr>
      </p:pic>
      <p:pic>
        <p:nvPicPr>
          <p:cNvPr id="233" name="Google Shape;233;p3"/>
          <p:cNvPicPr preferRelativeResize="0"/>
          <p:nvPr/>
        </p:nvPicPr>
        <p:blipFill>
          <a:blip r:embed="rId4">
            <a:alphaModFix/>
          </a:blip>
          <a:stretch>
            <a:fillRect/>
          </a:stretch>
        </p:blipFill>
        <p:spPr>
          <a:xfrm>
            <a:off x="12904675" y="2959475"/>
            <a:ext cx="3123900" cy="5073076"/>
          </a:xfrm>
          <a:prstGeom prst="rect">
            <a:avLst/>
          </a:prstGeom>
          <a:noFill/>
          <a:ln>
            <a:noFill/>
          </a:ln>
        </p:spPr>
      </p:pic>
      <p:pic>
        <p:nvPicPr>
          <p:cNvPr id="234" name="Google Shape;234;p3"/>
          <p:cNvPicPr preferRelativeResize="0"/>
          <p:nvPr/>
        </p:nvPicPr>
        <p:blipFill>
          <a:blip r:embed="rId5">
            <a:alphaModFix/>
          </a:blip>
          <a:stretch>
            <a:fillRect/>
          </a:stretch>
        </p:blipFill>
        <p:spPr>
          <a:xfrm>
            <a:off x="3913750" y="2959475"/>
            <a:ext cx="3476325" cy="50406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17320215e8_1_60"/>
          <p:cNvSpPr txBox="1"/>
          <p:nvPr>
            <p:ph idx="2" type="body"/>
          </p:nvPr>
        </p:nvSpPr>
        <p:spPr>
          <a:xfrm>
            <a:off x="4478075" y="2896263"/>
            <a:ext cx="43434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241" name="Google Shape;241;g317320215e8_1_60"/>
          <p:cNvSpPr txBox="1"/>
          <p:nvPr/>
        </p:nvSpPr>
        <p:spPr>
          <a:xfrm>
            <a:off x="0" y="833525"/>
            <a:ext cx="49221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3600">
                <a:solidFill>
                  <a:srgbClr val="000000"/>
                </a:solidFill>
                <a:latin typeface="Calibri"/>
                <a:ea typeface="Calibri"/>
                <a:cs typeface="Calibri"/>
                <a:sym typeface="Calibri"/>
              </a:rPr>
              <a:t>DESCRIPCIÓN DEL PROYECTO</a:t>
            </a:r>
            <a:endParaRPr b="1" sz="1800">
              <a:solidFill>
                <a:srgbClr val="000000"/>
              </a:solidFill>
              <a:latin typeface="Calibri"/>
              <a:ea typeface="Calibri"/>
              <a:cs typeface="Calibri"/>
              <a:sym typeface="Calibri"/>
            </a:endParaRPr>
          </a:p>
        </p:txBody>
      </p:sp>
      <p:sp>
        <p:nvSpPr>
          <p:cNvPr id="242" name="Google Shape;242;g317320215e8_1_60"/>
          <p:cNvSpPr/>
          <p:nvPr/>
        </p:nvSpPr>
        <p:spPr>
          <a:xfrm>
            <a:off x="1014918" y="2702746"/>
            <a:ext cx="7928400" cy="6760200"/>
          </a:xfrm>
          <a:prstGeom prst="roundRect">
            <a:avLst>
              <a:gd fmla="val 10901" name="adj"/>
            </a:avLst>
          </a:prstGeom>
          <a:solidFill>
            <a:srgbClr val="FFFFFF"/>
          </a:solidFill>
          <a:ln cap="flat" cmpd="sng" w="12700">
            <a:solidFill>
              <a:srgbClr val="4472C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3000" u="sng">
                <a:latin typeface="Calibri"/>
                <a:ea typeface="Calibri"/>
                <a:cs typeface="Calibri"/>
                <a:sym typeface="Calibri"/>
              </a:rPr>
              <a:t>Problemática</a:t>
            </a:r>
            <a:endParaRPr b="1" sz="1600"/>
          </a:p>
          <a:p>
            <a:pPr indent="0" lvl="0" marL="0" marR="0" rtl="0" algn="ctr">
              <a:spcBef>
                <a:spcPts val="0"/>
              </a:spcBef>
              <a:spcAft>
                <a:spcPts val="0"/>
              </a:spcAft>
              <a:buNone/>
            </a:pPr>
            <a:r>
              <a:t/>
            </a:r>
            <a:endParaRPr sz="1800" u="sng">
              <a:solidFill>
                <a:srgbClr val="000000"/>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s-CL" sz="2100">
                <a:solidFill>
                  <a:schemeClr val="dk1"/>
                </a:solidFill>
              </a:rPr>
              <a:t>El restaurante temático Insert Coin, enfocado en jóvenes y adultos aficionados a los videojuegos, enfrenta desafíos en la experiencia del cliente y la eficiencia operativa. Aunque destaca por su temática tecnológica, sus métodos manuales tradicionales para tomar pedidos limitan la agilidad y modernidad de su servicio, afectando tanto a los clientes como al personal.</a:t>
            </a:r>
            <a:endParaRPr sz="2100">
              <a:solidFill>
                <a:srgbClr val="000000"/>
              </a:solidFill>
              <a:latin typeface="Calibri"/>
              <a:ea typeface="Calibri"/>
              <a:cs typeface="Calibri"/>
              <a:sym typeface="Calibri"/>
            </a:endParaRPr>
          </a:p>
          <a:p>
            <a:pPr indent="0" lvl="0" marL="0" marR="0" rtl="0" algn="ctr">
              <a:spcBef>
                <a:spcPts val="1200"/>
              </a:spcBef>
              <a:spcAft>
                <a:spcPts val="0"/>
              </a:spcAft>
              <a:buNone/>
            </a:pPr>
            <a:r>
              <a:t/>
            </a:r>
            <a:endParaRPr sz="1800" u="sng">
              <a:solidFill>
                <a:srgbClr val="000000"/>
              </a:solidFill>
              <a:latin typeface="Calibri"/>
              <a:ea typeface="Calibri"/>
              <a:cs typeface="Calibri"/>
              <a:sym typeface="Calibri"/>
            </a:endParaRPr>
          </a:p>
        </p:txBody>
      </p:sp>
      <p:sp>
        <p:nvSpPr>
          <p:cNvPr id="243" name="Google Shape;243;g317320215e8_1_60"/>
          <p:cNvSpPr/>
          <p:nvPr/>
        </p:nvSpPr>
        <p:spPr>
          <a:xfrm>
            <a:off x="10937297" y="2710333"/>
            <a:ext cx="8151900" cy="6760200"/>
          </a:xfrm>
          <a:prstGeom prst="roundRect">
            <a:avLst>
              <a:gd fmla="val 10901" name="adj"/>
            </a:avLst>
          </a:prstGeom>
          <a:solidFill>
            <a:srgbClr val="FFFFFF"/>
          </a:solidFill>
          <a:ln cap="flat" cmpd="sng" w="12700">
            <a:solidFill>
              <a:srgbClr val="4472C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3000" u="sng">
                <a:latin typeface="Calibri"/>
                <a:ea typeface="Calibri"/>
                <a:cs typeface="Calibri"/>
                <a:sym typeface="Calibri"/>
              </a:rPr>
              <a:t>S</a:t>
            </a:r>
            <a:r>
              <a:rPr b="1" lang="es-CL" sz="3000" u="sng">
                <a:solidFill>
                  <a:srgbClr val="000000"/>
                </a:solidFill>
                <a:latin typeface="Calibri"/>
                <a:ea typeface="Calibri"/>
                <a:cs typeface="Calibri"/>
                <a:sym typeface="Calibri"/>
              </a:rPr>
              <a:t>olución</a:t>
            </a:r>
            <a:endParaRPr b="1" sz="3000" u="sng">
              <a:solidFill>
                <a:srgbClr val="000000"/>
              </a:solidFill>
              <a:latin typeface="Calibri"/>
              <a:ea typeface="Calibri"/>
              <a:cs typeface="Calibri"/>
              <a:sym typeface="Calibri"/>
            </a:endParaRPr>
          </a:p>
          <a:p>
            <a:pPr indent="0" lvl="0" marL="0" marR="0" rtl="0" algn="ctr">
              <a:spcBef>
                <a:spcPts val="0"/>
              </a:spcBef>
              <a:spcAft>
                <a:spcPts val="0"/>
              </a:spcAft>
              <a:buNone/>
            </a:pPr>
            <a:r>
              <a:t/>
            </a:r>
            <a:endParaRPr sz="2800" u="sng">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s-CL" sz="2100">
                <a:solidFill>
                  <a:schemeClr val="dk1"/>
                </a:solidFill>
              </a:rPr>
              <a:t>Se implementará Menú Touch, una aplicación web responsiva para mejorar la experiencia en el restaurante Insert Coin. Los clientes podrán gestionar sus pedidos desde tabletas en las mesas, con un menú digital categorizado, productos con precios y descripciones, y un carrito de compras que calculará el total en tiempo real. Los pedidos se enviarán automáticamente a la cocina, reduciendo errores y optimizando la eficiencia. Para el personal, habrá herramientas para gestionar estados de mesas, generar boletas y brindar atención personalizada. Esta solución modernizará la experiencia, reducirá tiempos de espera y alineará el servicio con la temática tecnológica del restaurante.</a:t>
            </a:r>
            <a:endParaRPr sz="2800" u="sng">
              <a:latin typeface="Calibri"/>
              <a:ea typeface="Calibri"/>
              <a:cs typeface="Calibri"/>
              <a:sym typeface="Calibri"/>
            </a:endParaRPr>
          </a:p>
        </p:txBody>
      </p:sp>
      <p:sp>
        <p:nvSpPr>
          <p:cNvPr id="244" name="Google Shape;244;g317320215e8_1_60"/>
          <p:cNvSpPr/>
          <p:nvPr/>
        </p:nvSpPr>
        <p:spPr>
          <a:xfrm>
            <a:off x="9432803" y="5156046"/>
            <a:ext cx="1140600" cy="757200"/>
          </a:xfrm>
          <a:prstGeom prst="rightArrow">
            <a:avLst>
              <a:gd fmla="val 50000" name="adj1"/>
              <a:gd fmla="val 50000" name="adj2"/>
            </a:avLst>
          </a:prstGeom>
          <a:solidFill>
            <a:srgbClr val="4472C4"/>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17320215e8_1_66"/>
          <p:cNvSpPr txBox="1"/>
          <p:nvPr/>
        </p:nvSpPr>
        <p:spPr>
          <a:xfrm>
            <a:off x="0" y="778600"/>
            <a:ext cx="4928700" cy="1200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L" sz="3600">
                <a:latin typeface="Calibri"/>
                <a:ea typeface="Calibri"/>
                <a:cs typeface="Calibri"/>
                <a:sym typeface="Calibri"/>
              </a:rPr>
              <a:t>Descripción del origen de la problemática.</a:t>
            </a:r>
            <a:endParaRPr b="1" sz="1800">
              <a:solidFill>
                <a:srgbClr val="000000"/>
              </a:solidFill>
              <a:latin typeface="Calibri"/>
              <a:ea typeface="Calibri"/>
              <a:cs typeface="Calibri"/>
              <a:sym typeface="Calibri"/>
            </a:endParaRPr>
          </a:p>
        </p:txBody>
      </p:sp>
      <p:sp>
        <p:nvSpPr>
          <p:cNvPr id="251" name="Google Shape;251;g317320215e8_1_66"/>
          <p:cNvSpPr/>
          <p:nvPr/>
        </p:nvSpPr>
        <p:spPr>
          <a:xfrm>
            <a:off x="3654100" y="2514125"/>
            <a:ext cx="12795900" cy="62811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1200"/>
              </a:spcBef>
              <a:spcAft>
                <a:spcPts val="1200"/>
              </a:spcAft>
              <a:buSzPts val="1100"/>
              <a:buNone/>
            </a:pPr>
            <a:r>
              <a:rPr lang="es-CL" sz="2400">
                <a:solidFill>
                  <a:schemeClr val="dk1"/>
                </a:solidFill>
              </a:rPr>
              <a:t>El proyecto </a:t>
            </a:r>
            <a:r>
              <a:rPr b="1" lang="es-CL" sz="2400">
                <a:solidFill>
                  <a:schemeClr val="dk1"/>
                </a:solidFill>
              </a:rPr>
              <a:t>Menú Touch</a:t>
            </a:r>
            <a:r>
              <a:rPr lang="es-CL" sz="2400">
                <a:solidFill>
                  <a:schemeClr val="dk1"/>
                </a:solidFill>
              </a:rPr>
              <a:t> se desarrolló para solucionar las necesidades del restaurante temático </a:t>
            </a:r>
            <a:r>
              <a:rPr b="1" lang="es-CL" sz="2400">
                <a:solidFill>
                  <a:schemeClr val="dk1"/>
                </a:solidFill>
              </a:rPr>
              <a:t>Insert Coin</a:t>
            </a:r>
            <a:r>
              <a:rPr lang="es-CL" sz="2400">
                <a:solidFill>
                  <a:schemeClr val="dk1"/>
                </a:solidFill>
              </a:rPr>
              <a:t>, ubicado en Santiago de Chile, con 2 sucursales, una ubicada en ñuñoa y la otra en providencia, con casi </a:t>
            </a:r>
            <a:r>
              <a:rPr b="1" lang="es-CL" sz="2400">
                <a:solidFill>
                  <a:schemeClr val="dk1"/>
                </a:solidFill>
              </a:rPr>
              <a:t>10 años de experiencia en el mercado</a:t>
            </a:r>
            <a:r>
              <a:rPr lang="es-CL" sz="2400">
                <a:solidFill>
                  <a:schemeClr val="dk1"/>
                </a:solidFill>
              </a:rPr>
              <a:t> y un equipo de </a:t>
            </a:r>
            <a:r>
              <a:rPr b="1" lang="es-CL" sz="2400">
                <a:solidFill>
                  <a:schemeClr val="dk1"/>
                </a:solidFill>
              </a:rPr>
              <a:t>20 empleados</a:t>
            </a:r>
            <a:r>
              <a:rPr lang="es-CL" sz="2400">
                <a:solidFill>
                  <a:schemeClr val="dk1"/>
                </a:solidFill>
              </a:rPr>
              <a:t>. A pesar de su enfoque innovador en experiencias de videojuegos, el restaurante enfrenta desafíos como largos tiempos de espera, errores en la toma de pedidos y una desconexión entre su identidad tecnológica y la experiencia del cliente. Estas dificultades impactan tanto en la calidad del servicio como en la atención personalizada. </a:t>
            </a:r>
            <a:r>
              <a:rPr b="1" lang="es-CL" sz="2400">
                <a:solidFill>
                  <a:schemeClr val="dk1"/>
                </a:solidFill>
              </a:rPr>
              <a:t>Menú Touch</a:t>
            </a:r>
            <a:r>
              <a:rPr lang="es-CL" sz="2400">
                <a:solidFill>
                  <a:schemeClr val="dk1"/>
                </a:solidFill>
              </a:rPr>
              <a:t> ofrece una solución tecnológica que optimiza los procesos, mejora la experiencia del cliente y posiciona a Insert Coin como un referente en innovación en el mercado.</a:t>
            </a:r>
            <a:endParaRPr sz="24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17320215e8_1_76"/>
          <p:cNvSpPr txBox="1"/>
          <p:nvPr/>
        </p:nvSpPr>
        <p:spPr>
          <a:xfrm>
            <a:off x="1355525" y="1647075"/>
            <a:ext cx="16872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3600">
                <a:solidFill>
                  <a:srgbClr val="000000"/>
                </a:solidFill>
                <a:latin typeface="Calibri"/>
                <a:ea typeface="Calibri"/>
                <a:cs typeface="Calibri"/>
                <a:sym typeface="Calibri"/>
              </a:rPr>
              <a:t>Objetivo General</a:t>
            </a:r>
            <a:endParaRPr b="1" sz="1800">
              <a:solidFill>
                <a:srgbClr val="000000"/>
              </a:solidFill>
              <a:latin typeface="Calibri"/>
              <a:ea typeface="Calibri"/>
              <a:cs typeface="Calibri"/>
              <a:sym typeface="Calibri"/>
            </a:endParaRPr>
          </a:p>
        </p:txBody>
      </p:sp>
      <p:sp>
        <p:nvSpPr>
          <p:cNvPr id="258" name="Google Shape;258;g317320215e8_1_76"/>
          <p:cNvSpPr txBox="1"/>
          <p:nvPr/>
        </p:nvSpPr>
        <p:spPr>
          <a:xfrm>
            <a:off x="1355526" y="5894821"/>
            <a:ext cx="16872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3600">
                <a:solidFill>
                  <a:srgbClr val="000000"/>
                </a:solidFill>
                <a:latin typeface="Calibri"/>
                <a:ea typeface="Calibri"/>
                <a:cs typeface="Calibri"/>
                <a:sym typeface="Calibri"/>
              </a:rPr>
              <a:t>Objetivos Específicos</a:t>
            </a:r>
            <a:endParaRPr b="1" sz="1800">
              <a:solidFill>
                <a:srgbClr val="000000"/>
              </a:solidFill>
              <a:latin typeface="Calibri"/>
              <a:ea typeface="Calibri"/>
              <a:cs typeface="Calibri"/>
              <a:sym typeface="Calibri"/>
            </a:endParaRPr>
          </a:p>
        </p:txBody>
      </p:sp>
      <p:sp>
        <p:nvSpPr>
          <p:cNvPr id="259" name="Google Shape;259;g317320215e8_1_76"/>
          <p:cNvSpPr/>
          <p:nvPr/>
        </p:nvSpPr>
        <p:spPr>
          <a:xfrm>
            <a:off x="2205959" y="2742341"/>
            <a:ext cx="15171900" cy="26289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s-CL" sz="2300">
                <a:solidFill>
                  <a:schemeClr val="dk1"/>
                </a:solidFill>
              </a:rPr>
              <a:t>Desarrollar una </a:t>
            </a:r>
            <a:r>
              <a:rPr b="1" lang="es-CL" sz="2300">
                <a:solidFill>
                  <a:schemeClr val="dk1"/>
                </a:solidFill>
              </a:rPr>
              <a:t>aplicación web responsiva</a:t>
            </a:r>
            <a:r>
              <a:rPr lang="es-CL" sz="2300">
                <a:solidFill>
                  <a:schemeClr val="dk1"/>
                </a:solidFill>
              </a:rPr>
              <a:t> llamada </a:t>
            </a:r>
            <a:r>
              <a:rPr b="1" lang="es-CL" sz="2300">
                <a:solidFill>
                  <a:schemeClr val="dk1"/>
                </a:solidFill>
              </a:rPr>
              <a:t>Menú Touch</a:t>
            </a:r>
            <a:r>
              <a:rPr lang="es-CL" sz="2300">
                <a:solidFill>
                  <a:schemeClr val="dk1"/>
                </a:solidFill>
              </a:rPr>
              <a:t>, diseñada para transformar y optimizar el proceso de pedidos en el restaurante temático </a:t>
            </a:r>
            <a:r>
              <a:rPr b="1" lang="es-CL" sz="2300">
                <a:solidFill>
                  <a:schemeClr val="dk1"/>
                </a:solidFill>
              </a:rPr>
              <a:t>Insert Coin</a:t>
            </a:r>
            <a:r>
              <a:rPr lang="es-CL" sz="2300">
                <a:solidFill>
                  <a:schemeClr val="dk1"/>
                </a:solidFill>
              </a:rPr>
              <a:t>, alineando la experiencia tecnológica con la identidad temática del establecimiento. Este sistema busca mejorar de manera significativa la experiencia del cliente al permitirles gestionar sus pedidos de forma autónoma desde tabletas ubicadas en las mesas, eliminando la necesidad de esperar a un mesero y reduciendo los tiempos de espera.</a:t>
            </a:r>
            <a:endParaRPr sz="2300">
              <a:solidFill>
                <a:schemeClr val="dk1"/>
              </a:solidFill>
            </a:endParaRPr>
          </a:p>
          <a:p>
            <a:pPr indent="0" lvl="0" marL="0" marR="0" rtl="0" algn="ctr">
              <a:spcBef>
                <a:spcPts val="1200"/>
              </a:spcBef>
              <a:spcAft>
                <a:spcPts val="0"/>
              </a:spcAft>
              <a:buNone/>
            </a:pPr>
            <a:r>
              <a:t/>
            </a:r>
            <a:endParaRPr sz="1800">
              <a:latin typeface="Calibri"/>
              <a:ea typeface="Calibri"/>
              <a:cs typeface="Calibri"/>
              <a:sym typeface="Calibri"/>
            </a:endParaRPr>
          </a:p>
        </p:txBody>
      </p:sp>
      <p:sp>
        <p:nvSpPr>
          <p:cNvPr id="260" name="Google Shape;260;g317320215e8_1_76"/>
          <p:cNvSpPr/>
          <p:nvPr/>
        </p:nvSpPr>
        <p:spPr>
          <a:xfrm>
            <a:off x="2205875" y="6850673"/>
            <a:ext cx="15171900" cy="29748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None/>
            </a:pPr>
            <a:r>
              <a:t/>
            </a:r>
            <a:endParaRPr sz="2000">
              <a:latin typeface="Calibri"/>
              <a:ea typeface="Calibri"/>
              <a:cs typeface="Calibri"/>
              <a:sym typeface="Calibri"/>
            </a:endParaRPr>
          </a:p>
          <a:p>
            <a:pPr indent="0" lvl="0" marL="0" rtl="0" algn="l">
              <a:lnSpc>
                <a:spcPct val="115000"/>
              </a:lnSpc>
              <a:spcBef>
                <a:spcPts val="1200"/>
              </a:spcBef>
              <a:spcAft>
                <a:spcPts val="0"/>
              </a:spcAft>
              <a:buNone/>
            </a:pPr>
            <a:r>
              <a:t/>
            </a:r>
            <a:endParaRPr sz="24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s-CL" sz="2400">
                <a:solidFill>
                  <a:schemeClr val="dk1"/>
                </a:solidFill>
                <a:latin typeface="Calibri"/>
                <a:ea typeface="Calibri"/>
                <a:cs typeface="Calibri"/>
                <a:sym typeface="Calibri"/>
              </a:rPr>
              <a:t>•	Mejorar la Experiencia del Cliente						•	Facilitar la Gestión del Personal del Restaurante		</a:t>
            </a:r>
            <a:endParaRPr sz="24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s-CL" sz="2400">
                <a:solidFill>
                  <a:schemeClr val="dk1"/>
                </a:solidFill>
                <a:latin typeface="Calibri"/>
                <a:ea typeface="Calibri"/>
                <a:cs typeface="Calibri"/>
                <a:sym typeface="Calibri"/>
              </a:rPr>
              <a:t>•	Optimizar el Proceso Operativo del Restaurante			•	Alinear la Experiencia con el Tema del Restaurante</a:t>
            </a:r>
            <a:endParaRPr sz="24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s-CL" sz="2400">
                <a:solidFill>
                  <a:schemeClr val="dk1"/>
                </a:solidFill>
                <a:latin typeface="Calibri"/>
                <a:ea typeface="Calibri"/>
                <a:cs typeface="Calibri"/>
                <a:sym typeface="Calibri"/>
              </a:rPr>
              <a:t>•	Reducir Errores en la Toma de Pedidos					•	Garantizar la Escalabilidad y Seguridad del Sistema</a:t>
            </a:r>
            <a:endParaRPr sz="24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800">
              <a:latin typeface="Calibri"/>
              <a:ea typeface="Calibri"/>
              <a:cs typeface="Calibri"/>
              <a:sym typeface="Calibri"/>
            </a:endParaRPr>
          </a:p>
        </p:txBody>
      </p:sp>
      <p:sp>
        <p:nvSpPr>
          <p:cNvPr id="261" name="Google Shape;261;g317320215e8_1_76"/>
          <p:cNvSpPr txBox="1"/>
          <p:nvPr>
            <p:ph idx="1" type="body"/>
          </p:nvPr>
        </p:nvSpPr>
        <p:spPr>
          <a:xfrm>
            <a:off x="0" y="1092975"/>
            <a:ext cx="49470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s-CL" sz="3600">
                <a:latin typeface="Calibri"/>
                <a:ea typeface="Calibri"/>
                <a:cs typeface="Calibri"/>
                <a:sym typeface="Calibri"/>
              </a:rPr>
              <a:t>Objetivos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6"/>
          <p:cNvSpPr txBox="1"/>
          <p:nvPr>
            <p:ph idx="1" type="body"/>
          </p:nvPr>
        </p:nvSpPr>
        <p:spPr>
          <a:xfrm>
            <a:off x="0" y="1112350"/>
            <a:ext cx="49221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s-CL" sz="3600"/>
              <a:t>Asignación de roles</a:t>
            </a:r>
            <a:endParaRPr sz="3600"/>
          </a:p>
        </p:txBody>
      </p:sp>
      <p:sp>
        <p:nvSpPr>
          <p:cNvPr id="267" name="Google Shape;267;p6"/>
          <p:cNvSpPr/>
          <p:nvPr/>
        </p:nvSpPr>
        <p:spPr>
          <a:xfrm>
            <a:off x="604275" y="2287125"/>
            <a:ext cx="5625000" cy="72870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s-CL" sz="2200">
                <a:solidFill>
                  <a:schemeClr val="dk1"/>
                </a:solidFill>
              </a:rPr>
              <a:t>Michael Bustos - Scrum Master</a:t>
            </a:r>
            <a:endParaRPr b="1" sz="2200">
              <a:solidFill>
                <a:schemeClr val="dk1"/>
              </a:solidFill>
            </a:endParaRPr>
          </a:p>
          <a:p>
            <a:pPr indent="-368300" lvl="0" marL="457200" rtl="0" algn="l">
              <a:lnSpc>
                <a:spcPct val="115000"/>
              </a:lnSpc>
              <a:spcBef>
                <a:spcPts val="1200"/>
              </a:spcBef>
              <a:spcAft>
                <a:spcPts val="0"/>
              </a:spcAft>
              <a:buClr>
                <a:schemeClr val="dk1"/>
              </a:buClr>
              <a:buSzPts val="2200"/>
              <a:buChar char="●"/>
            </a:pPr>
            <a:r>
              <a:rPr b="1" lang="es-CL" sz="2200">
                <a:solidFill>
                  <a:schemeClr val="dk1"/>
                </a:solidFill>
              </a:rPr>
              <a:t>Encargado:</a:t>
            </a:r>
            <a:endParaRPr b="1"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Facilitar la metodología Scrum y coordinar los sprints.</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Organizar reuniones (dailies, planning, retrospectives).</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Identificar y resolver impedimentos del equipo.</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Garantizar el cumplimiento de los plazos y la alineación con los objetivos.</a:t>
            </a:r>
            <a:endParaRPr sz="2200">
              <a:solidFill>
                <a:schemeClr val="dk1"/>
              </a:solidFill>
            </a:endParaRPr>
          </a:p>
          <a:p>
            <a:pPr indent="0" lvl="0" marL="0" rtl="0" algn="just">
              <a:lnSpc>
                <a:spcPct val="150000"/>
              </a:lnSpc>
              <a:spcBef>
                <a:spcPts val="1200"/>
              </a:spcBef>
              <a:spcAft>
                <a:spcPts val="0"/>
              </a:spcAft>
              <a:buSzPts val="1100"/>
              <a:buNone/>
            </a:pPr>
            <a:r>
              <a:t/>
            </a:r>
            <a:endParaRPr sz="1800">
              <a:solidFill>
                <a:schemeClr val="dk1"/>
              </a:solidFill>
            </a:endParaRPr>
          </a:p>
          <a:p>
            <a:pPr indent="0" lvl="0" marL="0" marR="0" rtl="0" algn="ctr">
              <a:spcBef>
                <a:spcPts val="1200"/>
              </a:spcBef>
              <a:spcAft>
                <a:spcPts val="0"/>
              </a:spcAft>
              <a:buNone/>
            </a:pPr>
            <a:r>
              <a:t/>
            </a:r>
            <a:endParaRPr sz="1800">
              <a:latin typeface="Calibri"/>
              <a:ea typeface="Calibri"/>
              <a:cs typeface="Calibri"/>
              <a:sym typeface="Calibri"/>
            </a:endParaRPr>
          </a:p>
        </p:txBody>
      </p:sp>
      <p:sp>
        <p:nvSpPr>
          <p:cNvPr id="268" name="Google Shape;268;p6"/>
          <p:cNvSpPr/>
          <p:nvPr/>
        </p:nvSpPr>
        <p:spPr>
          <a:xfrm>
            <a:off x="7084300" y="2287125"/>
            <a:ext cx="5625000" cy="72870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s-CL" sz="2200">
                <a:solidFill>
                  <a:schemeClr val="dk1"/>
                </a:solidFill>
              </a:rPr>
              <a:t>Benjamin Filipini - Product Owner</a:t>
            </a:r>
            <a:endParaRPr b="1" sz="2200">
              <a:solidFill>
                <a:schemeClr val="dk1"/>
              </a:solidFill>
            </a:endParaRPr>
          </a:p>
          <a:p>
            <a:pPr indent="-368300" lvl="0" marL="457200" rtl="0" algn="l">
              <a:lnSpc>
                <a:spcPct val="115000"/>
              </a:lnSpc>
              <a:spcBef>
                <a:spcPts val="1200"/>
              </a:spcBef>
              <a:spcAft>
                <a:spcPts val="0"/>
              </a:spcAft>
              <a:buClr>
                <a:schemeClr val="dk1"/>
              </a:buClr>
              <a:buSzPts val="2200"/>
              <a:buChar char="●"/>
            </a:pPr>
            <a:r>
              <a:rPr b="1" lang="es-CL" sz="2200">
                <a:solidFill>
                  <a:schemeClr val="dk1"/>
                </a:solidFill>
              </a:rPr>
              <a:t>Encargado:</a:t>
            </a:r>
            <a:endParaRPr b="1"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Definir la visión del producto y priorizar el backlog.</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Alinear las funcionalidades con las necesidades del cliente y del negocio.</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Validar las entregas al final de cada sprint.</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Actuar como puente entre el equipo técnico y los stakeholders.</a:t>
            </a:r>
            <a:endParaRPr sz="2200">
              <a:solidFill>
                <a:schemeClr val="dk1"/>
              </a:solidFill>
            </a:endParaRPr>
          </a:p>
          <a:p>
            <a:pPr indent="0" lvl="0" marL="0" rtl="0" algn="just">
              <a:lnSpc>
                <a:spcPct val="150000"/>
              </a:lnSpc>
              <a:spcBef>
                <a:spcPts val="1200"/>
              </a:spcBef>
              <a:spcAft>
                <a:spcPts val="0"/>
              </a:spcAft>
              <a:buSzPts val="1100"/>
              <a:buNone/>
            </a:pPr>
            <a:r>
              <a:t/>
            </a:r>
            <a:endParaRPr sz="1800">
              <a:solidFill>
                <a:schemeClr val="dk1"/>
              </a:solidFill>
            </a:endParaRPr>
          </a:p>
          <a:p>
            <a:pPr indent="0" lvl="0" marL="0" marR="0" rtl="0" algn="ctr">
              <a:spcBef>
                <a:spcPts val="1200"/>
              </a:spcBef>
              <a:spcAft>
                <a:spcPts val="0"/>
              </a:spcAft>
              <a:buNone/>
            </a:pPr>
            <a:r>
              <a:t/>
            </a:r>
            <a:endParaRPr sz="1800">
              <a:latin typeface="Calibri"/>
              <a:ea typeface="Calibri"/>
              <a:cs typeface="Calibri"/>
              <a:sym typeface="Calibri"/>
            </a:endParaRPr>
          </a:p>
        </p:txBody>
      </p:sp>
      <p:sp>
        <p:nvSpPr>
          <p:cNvPr id="269" name="Google Shape;269;p6"/>
          <p:cNvSpPr/>
          <p:nvPr/>
        </p:nvSpPr>
        <p:spPr>
          <a:xfrm>
            <a:off x="13564325" y="2287025"/>
            <a:ext cx="6068100" cy="72870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s-CL" sz="2200">
                <a:solidFill>
                  <a:schemeClr val="dk1"/>
                </a:solidFill>
              </a:rPr>
              <a:t>José Acevedo, Michael Bustos, Benjamin Filipini - Equipo de Desarrollo</a:t>
            </a:r>
            <a:endParaRPr b="1" sz="2200">
              <a:solidFill>
                <a:schemeClr val="dk1"/>
              </a:solidFill>
            </a:endParaRPr>
          </a:p>
          <a:p>
            <a:pPr indent="-368300" lvl="0" marL="457200" rtl="0" algn="l">
              <a:lnSpc>
                <a:spcPct val="115000"/>
              </a:lnSpc>
              <a:spcBef>
                <a:spcPts val="1200"/>
              </a:spcBef>
              <a:spcAft>
                <a:spcPts val="0"/>
              </a:spcAft>
              <a:buClr>
                <a:schemeClr val="dk1"/>
              </a:buClr>
              <a:buSzPts val="2200"/>
              <a:buChar char="●"/>
            </a:pPr>
            <a:r>
              <a:rPr b="1" lang="es-CL" sz="2200">
                <a:solidFill>
                  <a:schemeClr val="dk1"/>
                </a:solidFill>
              </a:rPr>
              <a:t>Frontend (José Acevedo y Equipo):</a:t>
            </a:r>
            <a:endParaRPr b="1"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Diseño e implementación de la interfaz de usuario (UI).</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Asegurar la responsividad y usabilidad en diversos dispositivos.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s-CL" sz="2200">
                <a:solidFill>
                  <a:schemeClr val="dk1"/>
                </a:solidFill>
              </a:rPr>
              <a:t>Backend (Jose Acevedo y Equipo):</a:t>
            </a:r>
            <a:endParaRPr b="1"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Desarrollo de la lógica del servidor y la base de datos.</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s-CL" sz="2200">
                <a:solidFill>
                  <a:schemeClr val="dk1"/>
                </a:solidFill>
              </a:rPr>
              <a:t>Pruebas (QA - José Acevedo y Equipo):</a:t>
            </a:r>
            <a:endParaRPr b="1"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CL" sz="2200">
                <a:solidFill>
                  <a:schemeClr val="dk1"/>
                </a:solidFill>
              </a:rPr>
              <a:t>Realización de pruebas unitarias, de integración y de usabilidad.</a:t>
            </a:r>
            <a:endParaRPr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9"/>
          <p:cNvSpPr txBox="1"/>
          <p:nvPr>
            <p:ph idx="1" type="body"/>
          </p:nvPr>
        </p:nvSpPr>
        <p:spPr>
          <a:xfrm>
            <a:off x="0" y="1152425"/>
            <a:ext cx="4928700" cy="554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L" sz="3600"/>
              <a:t>Metodología </a:t>
            </a:r>
            <a:endParaRPr sz="3600"/>
          </a:p>
        </p:txBody>
      </p:sp>
      <p:pic>
        <p:nvPicPr>
          <p:cNvPr id="275" name="Google Shape;275;p9"/>
          <p:cNvPicPr preferRelativeResize="0"/>
          <p:nvPr/>
        </p:nvPicPr>
        <p:blipFill>
          <a:blip r:embed="rId3">
            <a:alphaModFix/>
          </a:blip>
          <a:stretch>
            <a:fillRect/>
          </a:stretch>
        </p:blipFill>
        <p:spPr>
          <a:xfrm>
            <a:off x="254000" y="7989275"/>
            <a:ext cx="6350000" cy="3175000"/>
          </a:xfrm>
          <a:prstGeom prst="rect">
            <a:avLst/>
          </a:prstGeom>
          <a:noFill/>
          <a:ln>
            <a:noFill/>
          </a:ln>
        </p:spPr>
      </p:pic>
      <p:sp>
        <p:nvSpPr>
          <p:cNvPr id="276" name="Google Shape;276;p9"/>
          <p:cNvSpPr/>
          <p:nvPr/>
        </p:nvSpPr>
        <p:spPr>
          <a:xfrm>
            <a:off x="5758500" y="2474675"/>
            <a:ext cx="14028600" cy="6360000"/>
          </a:xfrm>
          <a:prstGeom prst="roundRect">
            <a:avLst>
              <a:gd fmla="val 16667" name="adj"/>
            </a:avLst>
          </a:prstGeom>
          <a:solidFill>
            <a:srgbClr val="FFFFFF"/>
          </a:solidFill>
          <a:ln cap="flat" cmpd="sng" w="12700">
            <a:solidFill>
              <a:srgbClr val="4472C4"/>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es-CL" sz="2200">
                <a:solidFill>
                  <a:schemeClr val="dk1"/>
                </a:solidFill>
              </a:rPr>
              <a:t>El proyecto Menú Touch se desarrolló utilizando la metodología ágil Scrum, ideal para proyectos dinámicos con requisitos cambiantes. A través de sprints cortos, se priorizaron funcionalidades clave como el inicio de sesión, la gestión de pedidos y la integración con la cocina, entregándolas de forma incremental. Scrum facilitó la colaboración constante del equipo mediante reuniones diarias, retrospectivas para mejoras y revisiones frecuentes con el cliente. Este enfoque aseguró que el sistema cumpliera con las expectativas del restaurante Insert Coin,</a:t>
            </a:r>
            <a:endParaRPr sz="3300">
              <a:solidFill>
                <a:schemeClr val="dk1"/>
              </a:solidFill>
            </a:endParaRPr>
          </a:p>
          <a:p>
            <a:pPr indent="0" lvl="0" marL="0" marR="0" rtl="0" algn="ctr">
              <a:spcBef>
                <a:spcPts val="1200"/>
              </a:spcBef>
              <a:spcAft>
                <a:spcPts val="0"/>
              </a:spcAft>
              <a:buNone/>
            </a:pPr>
            <a:r>
              <a:t/>
            </a:r>
            <a:endParaRPr sz="1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2021-04-02T01:36:00Z</dcterms:created>
  <dc:creator>Gabriel Mendez F.</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